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90"/>
  </p:notesMasterIdLst>
  <p:sldIdLst>
    <p:sldId id="796" r:id="rId2"/>
    <p:sldId id="797" r:id="rId3"/>
    <p:sldId id="798" r:id="rId4"/>
    <p:sldId id="799" r:id="rId5"/>
    <p:sldId id="800" r:id="rId6"/>
    <p:sldId id="801" r:id="rId7"/>
    <p:sldId id="802" r:id="rId8"/>
    <p:sldId id="803" r:id="rId9"/>
    <p:sldId id="804" r:id="rId10"/>
    <p:sldId id="805" r:id="rId11"/>
    <p:sldId id="806" r:id="rId12"/>
    <p:sldId id="807" r:id="rId13"/>
    <p:sldId id="808" r:id="rId14"/>
    <p:sldId id="809" r:id="rId15"/>
    <p:sldId id="810" r:id="rId16"/>
    <p:sldId id="811" r:id="rId17"/>
    <p:sldId id="812" r:id="rId18"/>
    <p:sldId id="813" r:id="rId19"/>
    <p:sldId id="814" r:id="rId20"/>
    <p:sldId id="815" r:id="rId21"/>
    <p:sldId id="816" r:id="rId22"/>
    <p:sldId id="817" r:id="rId23"/>
    <p:sldId id="818" r:id="rId24"/>
    <p:sldId id="819" r:id="rId25"/>
    <p:sldId id="820" r:id="rId26"/>
    <p:sldId id="821" r:id="rId27"/>
    <p:sldId id="822" r:id="rId28"/>
    <p:sldId id="823" r:id="rId29"/>
    <p:sldId id="824" r:id="rId30"/>
    <p:sldId id="825" r:id="rId31"/>
    <p:sldId id="826" r:id="rId32"/>
    <p:sldId id="827" r:id="rId33"/>
    <p:sldId id="828" r:id="rId34"/>
    <p:sldId id="829" r:id="rId35"/>
    <p:sldId id="830" r:id="rId36"/>
    <p:sldId id="311" r:id="rId37"/>
    <p:sldId id="723" r:id="rId38"/>
    <p:sldId id="738" r:id="rId39"/>
    <p:sldId id="831" r:id="rId40"/>
    <p:sldId id="832" r:id="rId41"/>
    <p:sldId id="833" r:id="rId42"/>
    <p:sldId id="834" r:id="rId43"/>
    <p:sldId id="835" r:id="rId44"/>
    <p:sldId id="836" r:id="rId45"/>
    <p:sldId id="837" r:id="rId46"/>
    <p:sldId id="838" r:id="rId47"/>
    <p:sldId id="839" r:id="rId48"/>
    <p:sldId id="734" r:id="rId49"/>
    <p:sldId id="735" r:id="rId50"/>
    <p:sldId id="736" r:id="rId51"/>
    <p:sldId id="737" r:id="rId52"/>
    <p:sldId id="724" r:id="rId53"/>
    <p:sldId id="725" r:id="rId54"/>
    <p:sldId id="731" r:id="rId55"/>
    <p:sldId id="728" r:id="rId56"/>
    <p:sldId id="729" r:id="rId57"/>
    <p:sldId id="733" r:id="rId58"/>
    <p:sldId id="730" r:id="rId59"/>
    <p:sldId id="726" r:id="rId60"/>
    <p:sldId id="732" r:id="rId61"/>
    <p:sldId id="727" r:id="rId62"/>
    <p:sldId id="313" r:id="rId63"/>
    <p:sldId id="720" r:id="rId64"/>
    <p:sldId id="693" r:id="rId65"/>
    <p:sldId id="694" r:id="rId66"/>
    <p:sldId id="695" r:id="rId67"/>
    <p:sldId id="696" r:id="rId68"/>
    <p:sldId id="717" r:id="rId69"/>
    <p:sldId id="718" r:id="rId70"/>
    <p:sldId id="697" r:id="rId71"/>
    <p:sldId id="721" r:id="rId72"/>
    <p:sldId id="698" r:id="rId73"/>
    <p:sldId id="699" r:id="rId74"/>
    <p:sldId id="314" r:id="rId75"/>
    <p:sldId id="666" r:id="rId76"/>
    <p:sldId id="715" r:id="rId77"/>
    <p:sldId id="716" r:id="rId78"/>
    <p:sldId id="779" r:id="rId79"/>
    <p:sldId id="705" r:id="rId80"/>
    <p:sldId id="706" r:id="rId81"/>
    <p:sldId id="714" r:id="rId82"/>
    <p:sldId id="703" r:id="rId83"/>
    <p:sldId id="707" r:id="rId84"/>
    <p:sldId id="710" r:id="rId85"/>
    <p:sldId id="711" r:id="rId86"/>
    <p:sldId id="712" r:id="rId87"/>
    <p:sldId id="713" r:id="rId88"/>
    <p:sldId id="719"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Kazemi" initials="SK" lastIdx="1" clrIdx="0">
    <p:extLst>
      <p:ext uri="{19B8F6BF-5375-455C-9EA6-DF929625EA0E}">
        <p15:presenceInfo xmlns:p15="http://schemas.microsoft.com/office/powerpoint/2012/main" userId="dcdb5938009b21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5299" autoAdjust="0"/>
  </p:normalViewPr>
  <p:slideViewPr>
    <p:cSldViewPr snapToGrid="0">
      <p:cViewPr varScale="1">
        <p:scale>
          <a:sx n="78" d="100"/>
          <a:sy n="78" d="100"/>
        </p:scale>
        <p:origin x="186" y="2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00A6B-EE94-47F5-BD65-3C6B3EA6CD31}" type="datetimeFigureOut">
              <a:rPr lang="en-US" smtClean="0"/>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3209A-5C87-42F2-8069-F6C9540DFEF7}" type="slidenum">
              <a:rPr lang="en-US" smtClean="0"/>
              <a:t>‹#›</a:t>
            </a:fld>
            <a:endParaRPr lang="en-US"/>
          </a:p>
        </p:txBody>
      </p:sp>
    </p:spTree>
    <p:extLst>
      <p:ext uri="{BB962C8B-B14F-4D97-AF65-F5344CB8AC3E}">
        <p14:creationId xmlns:p14="http://schemas.microsoft.com/office/powerpoint/2010/main" val="68221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Initially, LoRa was a physical layer, or Layer 1, modulation that was developed by a French company named Cycleo. Later, Cycleo was acquired by Semtech. </a:t>
            </a:r>
          </a:p>
          <a:p>
            <a:r>
              <a:t>Optimized for long-range, two-way communications and low power consumption, the technology evolved from Layer 1 to a broader scope through the creation of the LoRa Alliance.</a:t>
            </a:r>
          </a:p>
          <a:p>
            <a:r>
              <a:t>Semtech LoRa as a Layer 1 PHY modulation technology is available through multiple chipset vendors. To differentiate from the physical layer modulation known as LoRa, the LoRa Alliance uses the term LoRaWAN to refer to its architecture and its specifications that describe end-to-end LoRaWAN communications and protocols.</a:t>
            </a:r>
          </a:p>
          <a:p>
            <a:r>
              <a:t>In this figure, notice that Semtech is responsible for the PHY layer, while the LoRa Alliance handles the MAC layer and regional frequency bands.</a:t>
            </a:r>
          </a:p>
          <a:p>
            <a:r>
              <a:t>Overall, the LoRa Alliance owns and manages the roadmap and technical development of the LoRaWAN architecture and protocol. This alliance also handles the LoRaWAN endpoint certification program and technology promotion through its certification and marketing committees.</a:t>
            </a:r>
          </a:p>
        </p:txBody>
      </p:sp>
    </p:spTree>
    <p:extLst>
      <p:ext uri="{BB962C8B-B14F-4D97-AF65-F5344CB8AC3E}">
        <p14:creationId xmlns:p14="http://schemas.microsoft.com/office/powerpoint/2010/main" val="3211252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Physical Layer</a:t>
            </a:r>
          </a:p>
          <a:p>
            <a:r>
              <a:rPr lang="en-US" sz="1200" b="0" i="0" u="none" strike="noStrike" kern="1200" baseline="0" dirty="0" err="1">
                <a:solidFill>
                  <a:schemeClr val="tx1"/>
                </a:solidFill>
                <a:latin typeface="+mn-lt"/>
                <a:ea typeface="+mn-ea"/>
                <a:cs typeface="+mn-cs"/>
              </a:rPr>
              <a:t>Semtech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modulation is based on chirp spread spectrum modulation, which trades a lower data rate for receiver sensitivity to significantly increase the communication distance. In addition, it allows demodulation below the noise floor, offers robustness to noise and interference, and manages a single channel occupation by different spreading factors. This enables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devices to receive on multiple channels in parallel.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rate in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varies depending on the frequency bands and adaptive data rate (ADR). ADR is an algorithm that manages the data rate and radio signal for each endpoint. The ADR algorithm ensures that packets are delivered at the best data rate possible and that network performance is both optimal and scalable. Endpoints close to the gateways with good signal values transmit with the highest data rate, which enables a shorter transmission time over the wireless network, and the lowest transmit power. Meanwhile, endpoints at the edge of the link budget communicate at the lowest data rate and highest transmit power.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important feature of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is its ability to handle various data rates via the spreading factor. Devices with a low spreading factor (SF) achieve less distance in their communications but transmit at faster speeds, resulting in less airtime. A higher SF provides slower transmission rates but achieves a higher reliability at longer distances. </a:t>
            </a:r>
            <a:endParaRPr lang="en-US"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374691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0" fontAlgn="base" hangingPunct="0">
              <a:spcBef>
                <a:spcPct val="0"/>
              </a:spcBef>
              <a:spcAft>
                <a:spcPct val="0"/>
              </a:spcAft>
              <a:buNone/>
            </a:pPr>
            <a:r>
              <a:rPr lang="en-US" altLang="en-US" sz="1200" dirty="0">
                <a:solidFill>
                  <a:srgbClr val="333333"/>
                </a:solidFill>
                <a:latin typeface="Lato"/>
              </a:rPr>
              <a:t>To determine the optimal data rate, the network needs some measurements (uplink messages). Currently TTN takes the 20 most recent uplinks, starting at the moment the ADR bit is set. These measurements contains the frame counter, signal-to-noise ratio (SNR) and number of gateways that received each uplink. When a device unsets the ADR bit (because it knows it is moving or it knows RF conditions are unstable), previous measurements are discarded. As soon as the ADR bit is set again, the network starts measuring again.</a:t>
            </a:r>
          </a:p>
          <a:p>
            <a:pPr marL="0" lvl="0" indent="0" eaLnBrk="0" fontAlgn="base" hangingPunct="0">
              <a:spcBef>
                <a:spcPct val="0"/>
              </a:spcBef>
              <a:spcAft>
                <a:spcPct val="0"/>
              </a:spcAft>
              <a:buNone/>
            </a:pPr>
            <a:endParaRPr lang="en-US" altLang="en-US" sz="600" dirty="0"/>
          </a:p>
          <a:p>
            <a:pPr marL="0" lvl="0" indent="0" eaLnBrk="0" fontAlgn="base" hangingPunct="0">
              <a:spcBef>
                <a:spcPct val="0"/>
              </a:spcBef>
              <a:spcAft>
                <a:spcPct val="0"/>
              </a:spcAft>
              <a:buNone/>
            </a:pPr>
            <a:r>
              <a:rPr lang="en-US" altLang="en-US" sz="1200" dirty="0">
                <a:solidFill>
                  <a:srgbClr val="333333"/>
                </a:solidFill>
                <a:latin typeface="Lato"/>
              </a:rPr>
              <a:t>For each of these measurements, we take the SNR of the best gateway, and we calculate the so-called “margin”, which is the measured SNR minus the required SNR to demodulate a message given the data rate. This margin is used to determine how much we can increase the data rate or lower the transmit power. For example, when the network receives a message with data rate </a:t>
            </a:r>
            <a:r>
              <a:rPr lang="en-US" altLang="en-US" sz="1000" dirty="0">
                <a:solidFill>
                  <a:srgbClr val="0071BC"/>
                </a:solidFill>
                <a:latin typeface="Hack"/>
              </a:rPr>
              <a:t>SF12BW125</a:t>
            </a:r>
            <a:r>
              <a:rPr lang="en-US" altLang="en-US" sz="1200" dirty="0">
                <a:solidFill>
                  <a:srgbClr val="333333"/>
                </a:solidFill>
                <a:latin typeface="Lato"/>
              </a:rPr>
              <a:t> and SNR </a:t>
            </a:r>
            <a:r>
              <a:rPr lang="en-US" altLang="en-US" sz="1000" dirty="0">
                <a:solidFill>
                  <a:srgbClr val="0071BC"/>
                </a:solidFill>
                <a:latin typeface="Hack"/>
              </a:rPr>
              <a:t>5.0</a:t>
            </a:r>
            <a:r>
              <a:rPr lang="en-US" altLang="en-US" sz="1200" dirty="0">
                <a:solidFill>
                  <a:srgbClr val="333333"/>
                </a:solidFill>
                <a:latin typeface="Lato"/>
              </a:rPr>
              <a:t>, that message has a margin of 25 </a:t>
            </a:r>
            <a:r>
              <a:rPr lang="en-US" altLang="en-US" sz="1200" dirty="0" err="1">
                <a:solidFill>
                  <a:srgbClr val="333333"/>
                </a:solidFill>
                <a:latin typeface="Lato"/>
              </a:rPr>
              <a:t>dB.</a:t>
            </a:r>
            <a:r>
              <a:rPr lang="en-US" altLang="en-US" sz="1200" dirty="0">
                <a:solidFill>
                  <a:srgbClr val="333333"/>
                </a:solidFill>
                <a:latin typeface="Lato"/>
              </a:rPr>
              <a:t> This is a waste of valuable airtime and energy. If we would increase the data rate to </a:t>
            </a:r>
            <a:r>
              <a:rPr lang="en-US" altLang="en-US" sz="1000" dirty="0">
                <a:solidFill>
                  <a:srgbClr val="0071BC"/>
                </a:solidFill>
                <a:latin typeface="Hack"/>
              </a:rPr>
              <a:t>SF7BW125</a:t>
            </a:r>
            <a:r>
              <a:rPr lang="en-US" altLang="en-US" sz="1200" dirty="0">
                <a:solidFill>
                  <a:srgbClr val="333333"/>
                </a:solidFill>
                <a:latin typeface="Lato"/>
              </a:rPr>
              <a:t> we would still have a margin of 12.5 dB, but that would be many times more airtime- and energy efficient. We could even lower the transmit power to save even more energy and cause less interference.</a:t>
            </a:r>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60</a:t>
            </a:fld>
            <a:endParaRPr lang="en-US"/>
          </a:p>
        </p:txBody>
      </p:sp>
    </p:spTree>
    <p:extLst>
      <p:ext uri="{BB962C8B-B14F-4D97-AF65-F5344CB8AC3E}">
        <p14:creationId xmlns:p14="http://schemas.microsoft.com/office/powerpoint/2010/main" val="120906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a:solidFill>
                  <a:schemeClr val="tx1"/>
                </a:solidFill>
                <a:latin typeface="+mn-lt"/>
                <a:ea typeface="+mn-ea"/>
                <a:cs typeface="+mn-cs"/>
              </a:rPr>
              <a:t>This layer takes advantage of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physical layer and classifies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to optimize their battery life and ensure downstream communications to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specification documents three classes of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devices:</a:t>
            </a: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Class A: </a:t>
            </a:r>
            <a:r>
              <a:rPr lang="en-US" sz="1200" b="0" i="0" u="none" strike="noStrike" kern="1200" baseline="0" dirty="0">
                <a:solidFill>
                  <a:schemeClr val="tx1"/>
                </a:solidFill>
                <a:latin typeface="+mn-lt"/>
                <a:ea typeface="+mn-ea"/>
                <a:cs typeface="+mn-cs"/>
              </a:rPr>
              <a:t>This class is the default implementation. Optimized for battery-powered nodes, it allows bidirectional communications, where a given node is able to receive downstream traffic after transmitting. Two receive windows are available after each transmission.</a:t>
            </a: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Class B: </a:t>
            </a:r>
            <a:r>
              <a:rPr lang="en-US" sz="1200" b="0" i="0" u="none" strike="noStrike" kern="1200" baseline="0" dirty="0">
                <a:solidFill>
                  <a:schemeClr val="tx1"/>
                </a:solidFill>
                <a:latin typeface="+mn-lt"/>
                <a:ea typeface="+mn-ea"/>
                <a:cs typeface="+mn-cs"/>
              </a:rPr>
              <a:t>This class was designated “experimental” in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1.0.1 until it can be better defined. A Class B node or endpoint should get additional receive windows compared to Class A, but gateways must be synchronized through a beaconing process.</a:t>
            </a: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Class C: </a:t>
            </a:r>
            <a:r>
              <a:rPr lang="en-US" sz="1200" b="0" i="0" u="none" strike="noStrike" kern="1200" baseline="0" dirty="0">
                <a:solidFill>
                  <a:schemeClr val="tx1"/>
                </a:solidFill>
                <a:latin typeface="+mn-lt"/>
                <a:ea typeface="+mn-ea"/>
                <a:cs typeface="+mn-cs"/>
              </a:rPr>
              <a:t>This class is particularly adapted for powered nodes. This classification enables a node to be continuously listening by keeping its receive window open when not transmitting.</a:t>
            </a:r>
          </a:p>
        </p:txBody>
      </p:sp>
      <p:sp>
        <p:nvSpPr>
          <p:cNvPr id="4" name="Slide Number Placeholder 3"/>
          <p:cNvSpPr>
            <a:spLocks noGrp="1"/>
          </p:cNvSpPr>
          <p:nvPr>
            <p:ph type="sldNum" sz="quarter" idx="10"/>
          </p:nvPr>
        </p:nvSpPr>
        <p:spPr/>
        <p:txBody>
          <a:bodyPr/>
          <a:lstStyle/>
          <a:p>
            <a:fld id="{5893209A-5C87-42F2-8069-F6C9540DFEF7}" type="slidenum">
              <a:rPr lang="en-US" smtClean="0"/>
              <a:t>62</a:t>
            </a:fld>
            <a:endParaRPr lang="en-US"/>
          </a:p>
        </p:txBody>
      </p:sp>
    </p:spTree>
    <p:extLst>
      <p:ext uri="{BB962C8B-B14F-4D97-AF65-F5344CB8AC3E}">
        <p14:creationId xmlns:p14="http://schemas.microsoft.com/office/powerpoint/2010/main" val="3966328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a:solidFill>
                  <a:schemeClr val="tx1"/>
                </a:solidFill>
                <a:latin typeface="+mn-lt"/>
                <a:ea typeface="+mn-ea"/>
                <a:cs typeface="+mn-cs"/>
              </a:rPr>
              <a:t>This layer takes advantage of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physical layer and classifies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to optimize their battery life and ensure downstream communications to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specification documents three classes of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devices:</a:t>
            </a: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Class A: </a:t>
            </a:r>
            <a:r>
              <a:rPr lang="en-US" sz="1200" b="0" i="0" u="none" strike="noStrike" kern="1200" baseline="0" dirty="0">
                <a:solidFill>
                  <a:schemeClr val="tx1"/>
                </a:solidFill>
                <a:latin typeface="+mn-lt"/>
                <a:ea typeface="+mn-ea"/>
                <a:cs typeface="+mn-cs"/>
              </a:rPr>
              <a:t>This class is the default implementation. Optimized for battery-powered nodes, it allows bidirectional communications, where a given node is able to receive downstream traffic after transmitting. Two receive windows are available after each transmission.</a:t>
            </a: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Class B: </a:t>
            </a:r>
            <a:r>
              <a:rPr lang="en-US" sz="1200" b="0" i="0" u="none" strike="noStrike" kern="1200" baseline="0" dirty="0">
                <a:solidFill>
                  <a:schemeClr val="tx1"/>
                </a:solidFill>
                <a:latin typeface="+mn-lt"/>
                <a:ea typeface="+mn-ea"/>
                <a:cs typeface="+mn-cs"/>
              </a:rPr>
              <a:t>This class was designated “experimental” in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1.0.1 until it can be better defined. A Class B node or endpoint should get additional receive windows compared to Class A, but gateways must be synchronized through a beaconing process.</a:t>
            </a: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Class C: </a:t>
            </a:r>
            <a:r>
              <a:rPr lang="en-US" sz="1200" b="0" i="0" u="none" strike="noStrike" kern="1200" baseline="0" dirty="0">
                <a:solidFill>
                  <a:schemeClr val="tx1"/>
                </a:solidFill>
                <a:latin typeface="+mn-lt"/>
                <a:ea typeface="+mn-ea"/>
                <a:cs typeface="+mn-cs"/>
              </a:rPr>
              <a:t>This class is particularly adapted for powered nodes. This classification enables a node to be continuously listening by keeping its receive window open when not transmitting.</a:t>
            </a:r>
          </a:p>
        </p:txBody>
      </p:sp>
      <p:sp>
        <p:nvSpPr>
          <p:cNvPr id="4" name="Slide Number Placeholder 3"/>
          <p:cNvSpPr>
            <a:spLocks noGrp="1"/>
          </p:cNvSpPr>
          <p:nvPr>
            <p:ph type="sldNum" sz="quarter" idx="10"/>
          </p:nvPr>
        </p:nvSpPr>
        <p:spPr/>
        <p:txBody>
          <a:bodyPr/>
          <a:lstStyle/>
          <a:p>
            <a:fld id="{5893209A-5C87-42F2-8069-F6C9540DFEF7}" type="slidenum">
              <a:rPr lang="en-US" smtClean="0"/>
              <a:t>63</a:t>
            </a:fld>
            <a:endParaRPr lang="en-US"/>
          </a:p>
        </p:txBody>
      </p:sp>
    </p:spTree>
    <p:extLst>
      <p:ext uri="{BB962C8B-B14F-4D97-AF65-F5344CB8AC3E}">
        <p14:creationId xmlns:p14="http://schemas.microsoft.com/office/powerpoint/2010/main" val="384120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74</a:t>
            </a:fld>
            <a:endParaRPr lang="en-US"/>
          </a:p>
        </p:txBody>
      </p:sp>
    </p:spTree>
    <p:extLst>
      <p:ext uri="{BB962C8B-B14F-4D97-AF65-F5344CB8AC3E}">
        <p14:creationId xmlns:p14="http://schemas.microsoft.com/office/powerpoint/2010/main" val="3380689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76</a:t>
            </a:fld>
            <a:endParaRPr lang="en-US"/>
          </a:p>
        </p:txBody>
      </p:sp>
    </p:spTree>
    <p:extLst>
      <p:ext uri="{BB962C8B-B14F-4D97-AF65-F5344CB8AC3E}">
        <p14:creationId xmlns:p14="http://schemas.microsoft.com/office/powerpoint/2010/main" val="937950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77</a:t>
            </a:fld>
            <a:endParaRPr lang="en-US"/>
          </a:p>
        </p:txBody>
      </p:sp>
    </p:spTree>
    <p:extLst>
      <p:ext uri="{BB962C8B-B14F-4D97-AF65-F5344CB8AC3E}">
        <p14:creationId xmlns:p14="http://schemas.microsoft.com/office/powerpoint/2010/main" val="113355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78</a:t>
            </a:fld>
            <a:endParaRPr lang="en-US"/>
          </a:p>
        </p:txBody>
      </p:sp>
    </p:spTree>
    <p:extLst>
      <p:ext uri="{BB962C8B-B14F-4D97-AF65-F5344CB8AC3E}">
        <p14:creationId xmlns:p14="http://schemas.microsoft.com/office/powerpoint/2010/main" val="271437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79</a:t>
            </a:fld>
            <a:endParaRPr lang="en-US"/>
          </a:p>
        </p:txBody>
      </p:sp>
    </p:spTree>
    <p:extLst>
      <p:ext uri="{BB962C8B-B14F-4D97-AF65-F5344CB8AC3E}">
        <p14:creationId xmlns:p14="http://schemas.microsoft.com/office/powerpoint/2010/main" val="140688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80</a:t>
            </a:fld>
            <a:endParaRPr lang="en-US"/>
          </a:p>
        </p:txBody>
      </p:sp>
    </p:spTree>
    <p:extLst>
      <p:ext uri="{BB962C8B-B14F-4D97-AF65-F5344CB8AC3E}">
        <p14:creationId xmlns:p14="http://schemas.microsoft.com/office/powerpoint/2010/main" val="289924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Initially, LoRa was a physical layer, or Layer 1, modulation that was developed by a French company named Cycleo. Later, Cycleo was acquired by Semtech. </a:t>
            </a:r>
          </a:p>
          <a:p>
            <a:r>
              <a:t>Optimized for long-range, two-way communications and low power consumption, the technology evolved from Layer 1 to a broader scope through the creation of the LoRa Alliance.</a:t>
            </a:r>
          </a:p>
          <a:p>
            <a:r>
              <a:t>Semtech LoRa as a Layer 1 PHY modulation technology is available through multiple chipset vendors. To differentiate from the physical layer modulation known as LoRa, the LoRa Alliance uses the term LoRaWAN to refer to its architecture and its specifications that describe end-to-end LoRaWAN communications and protocols.</a:t>
            </a:r>
          </a:p>
          <a:p>
            <a:r>
              <a:t>In this figure, notice that Semtech is responsible for the PHY layer, while the LoRa Alliance handles the MAC layer and regional frequency bands.</a:t>
            </a:r>
          </a:p>
          <a:p>
            <a:r>
              <a:t>Overall, the LoRa Alliance owns and manages the roadmap and technical development of the LoRaWAN architecture and protocol. This alliance also handles the LoRaWAN endpoint certification program and technology promotion through its certification and marketing committees.</a:t>
            </a:r>
          </a:p>
        </p:txBody>
      </p:sp>
    </p:spTree>
    <p:extLst>
      <p:ext uri="{BB962C8B-B14F-4D97-AF65-F5344CB8AC3E}">
        <p14:creationId xmlns:p14="http://schemas.microsoft.com/office/powerpoint/2010/main" val="214135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81</a:t>
            </a:fld>
            <a:endParaRPr lang="en-US"/>
          </a:p>
        </p:txBody>
      </p:sp>
    </p:spTree>
    <p:extLst>
      <p:ext uri="{BB962C8B-B14F-4D97-AF65-F5344CB8AC3E}">
        <p14:creationId xmlns:p14="http://schemas.microsoft.com/office/powerpoint/2010/main" val="1075553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82</a:t>
            </a:fld>
            <a:endParaRPr lang="en-US"/>
          </a:p>
        </p:txBody>
      </p:sp>
    </p:spTree>
    <p:extLst>
      <p:ext uri="{BB962C8B-B14F-4D97-AF65-F5344CB8AC3E}">
        <p14:creationId xmlns:p14="http://schemas.microsoft.com/office/powerpoint/2010/main" val="3004897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83</a:t>
            </a:fld>
            <a:endParaRPr lang="en-US"/>
          </a:p>
        </p:txBody>
      </p:sp>
    </p:spTree>
    <p:extLst>
      <p:ext uri="{BB962C8B-B14F-4D97-AF65-F5344CB8AC3E}">
        <p14:creationId xmlns:p14="http://schemas.microsoft.com/office/powerpoint/2010/main" val="349150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Initially, LoRa was a physical layer, or Layer 1, modulation that was developed by a French company named Cycleo. Later, Cycleo was acquired by Semtech. </a:t>
            </a:r>
          </a:p>
          <a:p>
            <a:r>
              <a:t>Optimized for long-range, two-way communications and low power consumption, the technology evolved from Layer 1 to a broader scope through the creation of the LoRa Alliance.</a:t>
            </a:r>
          </a:p>
          <a:p>
            <a:r>
              <a:t>Semtech LoRa as a Layer 1 PHY modulation technology is available through multiple chipset vendors. To differentiate from the physical layer modulation known as LoRa, the LoRa Alliance uses the term LoRaWAN to refer to its architecture and its specifications that describe end-to-end LoRaWAN communications and protocols.</a:t>
            </a:r>
          </a:p>
          <a:p>
            <a:r>
              <a:t>In this figure, notice that Semtech is responsible for the PHY layer, while the LoRa Alliance handles the MAC layer and regional frequency bands.</a:t>
            </a:r>
          </a:p>
          <a:p>
            <a:r>
              <a:t>Overall, the LoRa Alliance owns and manages the roadmap and technical development of the LoRaWAN architecture and protocol. This alliance also handles the LoRaWAN endpoint certification program and technology promotion through its certification and marketing committees.</a:t>
            </a:r>
          </a:p>
        </p:txBody>
      </p:sp>
    </p:spTree>
    <p:extLst>
      <p:ext uri="{BB962C8B-B14F-4D97-AF65-F5344CB8AC3E}">
        <p14:creationId xmlns:p14="http://schemas.microsoft.com/office/powerpoint/2010/main" val="384216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LoRaWAN topology is often described as a “star of stars” topology. As shown in this figure, the infrastructure consists of endpoints exchanging packets through gateways acting as bridges, with a central LoRaWAN network server. Gateways connect to the backend network using standard IP connections, and endpoints communicate directly with one or more gateways. </a:t>
            </a:r>
          </a:p>
          <a:p>
            <a:r>
              <a:t>LoRaWAN endpoints transport their selected application data over the LoRaWAN MAC layer on top of one of the supported PHY layer frequency bands. The application data is contained in upper protocol layers.</a:t>
            </a:r>
          </a:p>
          <a:p>
            <a:r>
              <a:t>These upper layers are not the responsibility of the LoRa Alliance, but best practices may be developed and recommended. These upper layers could just be raw data on top of the LoRaWAN MAC layer, or the data could be stacked in multiple protocols. For example, you could have upper-layer protocols, such as ZigBee Control Layer (ZCL), Constrained Application Protocol (CoAP), or Message Queuing Telemetry Transport (MQTT), with or without an IPv6/6LoWPAN layer. </a:t>
            </a:r>
          </a:p>
          <a:p>
            <a:r>
              <a:t>LoRaWAN gateways act as bridges that relay between endpoints and the network servers. Multiple gateways can receive and transport the same packets. When duplicate packets are received, deduplication is a function of the network server.</a:t>
            </a:r>
          </a:p>
        </p:txBody>
      </p:sp>
    </p:spTree>
    <p:extLst>
      <p:ext uri="{BB962C8B-B14F-4D97-AF65-F5344CB8AC3E}">
        <p14:creationId xmlns:p14="http://schemas.microsoft.com/office/powerpoint/2010/main" val="358404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LoRaWAN topology is often described as a “star of stars” topology. As shown in this figure, the infrastructure consists of endpoints exchanging packets through gateways acting as bridges, with a central LoRaWAN network server. Gateways connect to the backend network using standard IP connections, and endpoints communicate directly with one or more gateways. </a:t>
            </a:r>
          </a:p>
          <a:p>
            <a:r>
              <a:t>LoRaWAN endpoints transport their selected application data over the LoRaWAN MAC layer on top of one of the supported PHY layer frequency bands. The application data is contained in upper protocol layers.</a:t>
            </a:r>
          </a:p>
          <a:p>
            <a:r>
              <a:t>These upper layers are not the responsibility of the LoRa Alliance, but best practices may be developed and recommended. These upper layers could just be raw data on top of the LoRaWAN MAC layer, or the data could be stacked in multiple protocols. For example, you could have upper-layer protocols, such as ZigBee Control Layer (ZCL), Constrained Application Protocol (CoAP), or Message Queuing Telemetry Transport (MQTT), with or without an IPv6/6LoWPAN layer. </a:t>
            </a:r>
          </a:p>
          <a:p>
            <a:r>
              <a:t>LoRaWAN gateways act as bridges that relay between endpoints and the network servers. Multiple gateways can receive and transport the same packets. When duplicate packets are received, deduplication is a function of the network server.</a:t>
            </a:r>
          </a:p>
        </p:txBody>
      </p:sp>
    </p:spTree>
    <p:extLst>
      <p:ext uri="{BB962C8B-B14F-4D97-AF65-F5344CB8AC3E}">
        <p14:creationId xmlns:p14="http://schemas.microsoft.com/office/powerpoint/2010/main" val="77869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a:defRPr b="1"/>
            </a:pPr>
            <a:r>
              <a:t>Physical Layer</a:t>
            </a:r>
          </a:p>
          <a:p>
            <a:endParaRPr/>
          </a:p>
          <a:p>
            <a:r>
              <a:t>Understanding LoRa gateways is critical to understanding a LoRaWAN system. A LoRa gateway is deployed as the center hub of a star network architecture. It uses multiple transceivers and channels and can demodulate multiple channels at once or even demodulate multiple signals on the same channel simultaneously. LoRa gateways serve as a transparent bridge relaying data between endpoints, and the endpoints use a single-hop wireless connection to communicate with one or many gateways.</a:t>
            </a:r>
          </a:p>
        </p:txBody>
      </p:sp>
    </p:spTree>
    <p:extLst>
      <p:ext uri="{BB962C8B-B14F-4D97-AF65-F5344CB8AC3E}">
        <p14:creationId xmlns:p14="http://schemas.microsoft.com/office/powerpoint/2010/main" val="100941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a:defRPr b="1"/>
            </a:pPr>
            <a:r>
              <a:t>Physical Layer</a:t>
            </a:r>
          </a:p>
          <a:p>
            <a:r>
              <a:t>Semtech LoRa modulation is based on chirp spread spectrum modulation, which trades a lower data rate for receiver sensitivity to significantly increase the communication distance. In addition, it allows demodulation below the noise floor, offers robustness to noise and interference, and manages a single channel occupation by different spreading factors. This enables LoRa devices to receive on multiple channels in parallel.</a:t>
            </a:r>
          </a:p>
          <a:p>
            <a:endParaRPr/>
          </a:p>
          <a:p>
            <a:r>
              <a:t>The data rate in LoRaWAN varies depending on the frequency bands and adaptive data rate (ADR). ADR is an algorithm that manages the data rate and radio signal for each endpoint. The ADR algorithm ensures that packets are delivered at the best data rate possible and that network performance is both optimal and scalable. Endpoints close to the gateways with good signal values transmit with the highest data rate, which enables a shorter transmission time over the wireless network, and the lowest transmit power. Meanwhile, endpoints at the edge of the link budget communicate at the lowest data rate and highest transmit power.</a:t>
            </a:r>
          </a:p>
          <a:p>
            <a:endParaRPr/>
          </a:p>
          <a:p>
            <a:r>
              <a:t>An important feature of LoRa is its ability to handle various data rates via the spreading factor. Devices with a low spreading factor (SF) achieve less distance in their communications but transmit at faster speeds, resulting in less airtime. A higher SF provides slower transmission rates but achieves a higher reliability at longer distances. </a:t>
            </a:r>
          </a:p>
          <a:p>
            <a:endParaRPr/>
          </a:p>
        </p:txBody>
      </p:sp>
    </p:spTree>
    <p:extLst>
      <p:ext uri="{BB962C8B-B14F-4D97-AF65-F5344CB8AC3E}">
        <p14:creationId xmlns:p14="http://schemas.microsoft.com/office/powerpoint/2010/main" val="3237731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Physical Layer</a:t>
            </a:r>
          </a:p>
          <a:p>
            <a:r>
              <a:rPr lang="en-US" sz="1200" b="0" i="0" u="none" strike="noStrike" kern="1200" baseline="0" dirty="0" err="1">
                <a:solidFill>
                  <a:schemeClr val="tx1"/>
                </a:solidFill>
                <a:latin typeface="+mn-lt"/>
                <a:ea typeface="+mn-ea"/>
                <a:cs typeface="+mn-cs"/>
              </a:rPr>
              <a:t>Semtech</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modulation is based on chirp spread spectrum modulation, which trades a lower data rate for receiver sensitivity to significantly increase the communication distance. In addition, it allows demodulation below the noise floor, offers robustness to noise and interference, and manages a single channel occupation by different spreading factors. This enables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devices to receive on multiple channels in parallel.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rate in </a:t>
            </a:r>
            <a:r>
              <a:rPr lang="en-US" sz="1200" b="0" i="0" u="none" strike="noStrike" kern="1200" baseline="0" dirty="0" err="1">
                <a:solidFill>
                  <a:schemeClr val="tx1"/>
                </a:solidFill>
                <a:latin typeface="+mn-lt"/>
                <a:ea typeface="+mn-ea"/>
                <a:cs typeface="+mn-cs"/>
              </a:rPr>
              <a:t>LoRaWAN</a:t>
            </a:r>
            <a:r>
              <a:rPr lang="en-US" sz="1200" b="0" i="0" u="none" strike="noStrike" kern="1200" baseline="0" dirty="0">
                <a:solidFill>
                  <a:schemeClr val="tx1"/>
                </a:solidFill>
                <a:latin typeface="+mn-lt"/>
                <a:ea typeface="+mn-ea"/>
                <a:cs typeface="+mn-cs"/>
              </a:rPr>
              <a:t> varies depending on the frequency bands and adaptive data rate (ADR). ADR is an algorithm that manages the data rate and radio signal for each endpoint. The ADR algorithm ensures that packets are delivered at the best data rate possible and that network performance is both optimal and scalable. Endpoints close to the gateways with good signal values transmit with the highest data rate, which enables a shorter transmission time over the wireless network, and the lowest transmit power. Meanwhile, endpoints at the edge of the link budget communicate at the lowest data rate and highest transmit power.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important feature of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is its ability to handle various data rates via the spreading factor. Devices with a low spreading factor (SF) achieve less distance in their communications but transmit at faster speeds, resulting in less airtime. A higher SF provides slower transmission rates but achieves a higher reliability at longer distances. </a:t>
            </a:r>
            <a:endParaRPr lang="en-US"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191213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pPr>
              <a:defRPr b="1"/>
            </a:pPr>
            <a:r>
              <a:t>Physical Layer</a:t>
            </a:r>
          </a:p>
          <a:p>
            <a:r>
              <a:t>Semtech LoRa modulation is based on chirp spread spectrum modulation, which trades a lower data rate for receiver sensitivity to significantly increase the communication distance. In addition, it allows demodulation below the noise floor, offers robustness to noise and interference, and manages a single channel occupation by different spreading factors. This enables LoRa devices to receive on multiple channels in parallel.</a:t>
            </a:r>
          </a:p>
          <a:p>
            <a:endParaRPr/>
          </a:p>
          <a:p>
            <a:r>
              <a:t>The data rate in LoRaWAN varies depending on the frequency bands and adaptive data rate (ADR). ADR is an algorithm that manages the data rate and radio signal for each endpoint. The ADR algorithm ensures that packets are delivered at the best data rate possible and that network performance is both optimal and scalable. Endpoints close to the gateways with good signal values transmit with the highest data rate, which enables a shorter transmission time over the wireless network, and the lowest transmit power. Meanwhile, endpoints at the edge of the link budget communicate at the lowest data rate and highest transmit power.</a:t>
            </a:r>
          </a:p>
          <a:p>
            <a:endParaRPr/>
          </a:p>
          <a:p>
            <a:r>
              <a:t>An important feature of LoRa is its ability to handle various data rates via the spreading factor. Devices with a low spreading factor (SF) achieve less distance in their communications but transmit at faster speeds, resulting in less airtime. A higher SF provides slower transmission rates but achieves a higher reliability at longer distances. </a:t>
            </a:r>
          </a:p>
          <a:p>
            <a:endParaRPr/>
          </a:p>
        </p:txBody>
      </p:sp>
    </p:spTree>
    <p:extLst>
      <p:ext uri="{BB962C8B-B14F-4D97-AF65-F5344CB8AC3E}">
        <p14:creationId xmlns:p14="http://schemas.microsoft.com/office/powerpoint/2010/main" val="342353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39" y="1596540"/>
            <a:ext cx="10383940" cy="1527050"/>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02226" y="3429000"/>
            <a:ext cx="10799297" cy="1221640"/>
          </a:xfrm>
        </p:spPr>
        <p:txBody>
          <a:bodyPr>
            <a:normAutofit/>
          </a:bodyPr>
          <a:lstStyle>
            <a:lvl1pPr marL="0" indent="0" algn="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030010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52560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281291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964349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390650" y="6453386"/>
            <a:ext cx="1204572" cy="404614"/>
          </a:xfrm>
          <a:prstGeom prst="rect">
            <a:avLst/>
          </a:prstGeom>
        </p:spPr>
        <p:txBody>
          <a:bodyPr/>
          <a:lstStyle/>
          <a:p>
            <a:fld id="{276D79ED-3FA7-4EF8-964B-EB8BCFAB02F8}" type="datetimeFigureOut">
              <a:rPr lang="en-US" smtClean="0"/>
              <a:pPr/>
              <a:t>5/9/2021</a:t>
            </a:fld>
            <a:endParaRPr lang="en-US"/>
          </a:p>
        </p:txBody>
      </p:sp>
      <p:sp>
        <p:nvSpPr>
          <p:cNvPr id="4" name="Footer Placeholder 3"/>
          <p:cNvSpPr>
            <a:spLocks noGrp="1"/>
          </p:cNvSpPr>
          <p:nvPr>
            <p:ph type="ftr" sz="quarter" idx="11"/>
          </p:nvPr>
        </p:nvSpPr>
        <p:spPr>
          <a:xfrm>
            <a:off x="2893564" y="6453386"/>
            <a:ext cx="6280830" cy="40461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058733390"/>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7" y="374901"/>
            <a:ext cx="10791153"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802227" y="1901951"/>
            <a:ext cx="10791153" cy="442844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5378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8295" y="527605"/>
            <a:ext cx="8958692" cy="916230"/>
          </a:xfrm>
          <a:noFill/>
        </p:spPr>
        <p:txBody>
          <a:bodyPr>
            <a:normAutofit/>
          </a:bodyPr>
          <a:lstStyle>
            <a:lvl1pPr algn="l">
              <a:defRPr sz="3600">
                <a:solidFill>
                  <a:srgbClr val="0070C0"/>
                </a:solidFill>
                <a:effectLst>
                  <a:outerShdw blurRad="50800" dist="38100" dir="2700000" algn="tl" rotWithShape="0">
                    <a:prstClr val="black">
                      <a:alpha val="6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2838295" y="1596540"/>
            <a:ext cx="8958691" cy="47338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pPr/>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39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13849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34731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19" y="374901"/>
            <a:ext cx="11198367"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598620" y="1901950"/>
            <a:ext cx="5397899" cy="610820"/>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8621" y="2512771"/>
            <a:ext cx="5397897"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0" y="1882908"/>
            <a:ext cx="5633547" cy="63976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6001" y="2512771"/>
            <a:ext cx="5633545"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6D79ED-3FA7-4EF8-964B-EB8BCFAB02F8}" type="datetimeFigureOut">
              <a:rPr lang="en-US" smtClean="0"/>
              <a:t>5/9/2021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68870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5/9/2021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73861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5/9/2021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346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3619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pPr/>
              <a:t>5/9/2021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92104376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ransition>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airspayce.com/mikem/arduino/RadioHead/"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thethingsnetwork.org/docs/lorawan/security.html#security-key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Physical and Link Layers Protocols- LoRaWAN</a:t>
            </a:r>
          </a:p>
        </p:txBody>
      </p:sp>
      <p:sp>
        <p:nvSpPr>
          <p:cNvPr id="186" name="Content Placeholder 2"/>
          <p:cNvSpPr txBox="1">
            <a:spLocks noGrp="1"/>
          </p:cNvSpPr>
          <p:nvPr>
            <p:ph type="body" idx="1"/>
          </p:nvPr>
        </p:nvSpPr>
        <p:spPr>
          <a:xfrm>
            <a:off x="802227" y="1901951"/>
            <a:ext cx="10791153" cy="4428445"/>
          </a:xfrm>
          <a:prstGeom prst="rect">
            <a:avLst/>
          </a:prstGeom>
        </p:spPr>
        <p:txBody>
          <a:bodyPr/>
          <a:lstStyle/>
          <a:p>
            <a:pPr algn="just" rtl="0">
              <a:lnSpc>
                <a:spcPct val="150000"/>
              </a:lnSpc>
              <a:spcBef>
                <a:spcPts val="700"/>
              </a:spcBef>
              <a:defRPr sz="3200">
                <a:latin typeface="Comic Sans MS"/>
                <a:ea typeface="Comic Sans MS"/>
                <a:cs typeface="Comic Sans MS"/>
                <a:sym typeface="Comic Sans MS"/>
              </a:defRPr>
            </a:pPr>
            <a:r>
              <a:t>LoRaWAN</a:t>
            </a:r>
          </a:p>
          <a:p>
            <a:pPr lvl="1" algn="just" rtl="0">
              <a:lnSpc>
                <a:spcPct val="150000"/>
              </a:lnSpc>
              <a:spcBef>
                <a:spcPts val="500"/>
              </a:spcBef>
              <a:defRPr sz="2400">
                <a:latin typeface="Comic Sans MS"/>
                <a:ea typeface="Comic Sans MS"/>
                <a:cs typeface="Comic Sans MS"/>
                <a:sym typeface="Comic Sans MS"/>
              </a:defRPr>
            </a:pPr>
            <a:r>
              <a:t>LoRaWAN is an example of an </a:t>
            </a:r>
            <a:r>
              <a:rPr>
                <a:solidFill>
                  <a:srgbClr val="FF0000"/>
                </a:solidFill>
              </a:rPr>
              <a:t>unlicensed-band Low-Power Wide-Area</a:t>
            </a:r>
            <a:r>
              <a:t> (LPWA) technology.</a:t>
            </a:r>
          </a:p>
          <a:p>
            <a:pPr lvl="1" algn="just" rtl="0">
              <a:lnSpc>
                <a:spcPct val="150000"/>
              </a:lnSpc>
              <a:spcBef>
                <a:spcPts val="500"/>
              </a:spcBef>
              <a:defRPr sz="2400">
                <a:latin typeface="Comic Sans MS"/>
                <a:ea typeface="Comic Sans MS"/>
                <a:cs typeface="Comic Sans MS"/>
                <a:sym typeface="Comic Sans MS"/>
              </a:defRPr>
            </a:pPr>
            <a:r>
              <a:t>LPWA  particularly well adapted for </a:t>
            </a:r>
            <a:r>
              <a:rPr>
                <a:solidFill>
                  <a:srgbClr val="FF0000"/>
                </a:solidFill>
              </a:rPr>
              <a:t>long-range</a:t>
            </a:r>
            <a:r>
              <a:t> and </a:t>
            </a:r>
            <a:r>
              <a:rPr>
                <a:solidFill>
                  <a:srgbClr val="FF0000"/>
                </a:solidFill>
              </a:rPr>
              <a:t>battery-powered</a:t>
            </a:r>
            <a:r>
              <a:t> endpoints.</a:t>
            </a:r>
          </a:p>
        </p:txBody>
      </p:sp>
      <p:sp>
        <p:nvSpPr>
          <p:cNvPr id="187" name="TextBox 3"/>
          <p:cNvSpPr txBox="1"/>
          <p:nvPr/>
        </p:nvSpPr>
        <p:spPr>
          <a:xfrm>
            <a:off x="161630" y="6330396"/>
            <a:ext cx="11386030" cy="383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spTree>
    <p:extLst>
      <p:ext uri="{BB962C8B-B14F-4D97-AF65-F5344CB8AC3E}">
        <p14:creationId xmlns:p14="http://schemas.microsoft.com/office/powerpoint/2010/main" val="273380116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700423" y="374901"/>
            <a:ext cx="11621493" cy="763526"/>
          </a:xfrm>
          <a:prstGeom prst="rect">
            <a:avLst/>
          </a:prstGeom>
        </p:spPr>
        <p:txBody>
          <a:bodyPr/>
          <a:lstStyle>
            <a:lvl1pPr algn="l">
              <a:defRPr>
                <a:latin typeface="Comic Sans MS"/>
                <a:ea typeface="Comic Sans MS"/>
                <a:cs typeface="Comic Sans MS"/>
                <a:sym typeface="Comic Sans MS"/>
              </a:defRPr>
            </a:lvl1pPr>
          </a:lstStyle>
          <a:p>
            <a:pPr rtl="0">
              <a:defRPr/>
            </a:pPr>
            <a:r>
              <a:t>LoRa Gateway</a:t>
            </a:r>
          </a:p>
        </p:txBody>
      </p:sp>
      <p:sp>
        <p:nvSpPr>
          <p:cNvPr id="266" name="Content Placeholder 2"/>
          <p:cNvSpPr txBox="1">
            <a:spLocks noGrp="1"/>
          </p:cNvSpPr>
          <p:nvPr>
            <p:ph type="body" idx="1"/>
          </p:nvPr>
        </p:nvSpPr>
        <p:spPr>
          <a:xfrm>
            <a:off x="700424" y="1302343"/>
            <a:ext cx="10791153" cy="5287143"/>
          </a:xfrm>
          <a:prstGeom prst="rect">
            <a:avLst/>
          </a:prstGeom>
        </p:spPr>
        <p:txBody>
          <a:bodyPr/>
          <a:lstStyle/>
          <a:p>
            <a:pPr marL="0" indent="0" algn="just" rtl="0">
              <a:lnSpc>
                <a:spcPct val="170000"/>
              </a:lnSpc>
              <a:spcBef>
                <a:spcPts val="400"/>
              </a:spcBef>
              <a:buSzTx/>
              <a:buNone/>
              <a:defRPr sz="1800">
                <a:latin typeface="Comic Sans MS"/>
                <a:ea typeface="Comic Sans MS"/>
                <a:cs typeface="Comic Sans MS"/>
                <a:sym typeface="Comic Sans MS"/>
              </a:defRPr>
            </a:pPr>
            <a:r>
              <a:t>• A LoRa gateway consists of 2 parts:</a:t>
            </a:r>
          </a:p>
          <a:p>
            <a:pPr marL="0" indent="179387" algn="just" rtl="0">
              <a:lnSpc>
                <a:spcPct val="170000"/>
              </a:lnSpc>
              <a:spcBef>
                <a:spcPts val="400"/>
              </a:spcBef>
              <a:buSzTx/>
              <a:buNone/>
              <a:defRPr sz="1800">
                <a:latin typeface="Comic Sans MS"/>
                <a:ea typeface="Comic Sans MS"/>
                <a:cs typeface="Comic Sans MS"/>
                <a:sym typeface="Comic Sans MS"/>
              </a:defRPr>
            </a:pPr>
            <a:r>
              <a:t>• A radio module with antenna.</a:t>
            </a:r>
          </a:p>
          <a:p>
            <a:pPr marL="0" indent="179387" algn="just" rtl="0">
              <a:lnSpc>
                <a:spcPct val="170000"/>
              </a:lnSpc>
              <a:spcBef>
                <a:spcPts val="400"/>
              </a:spcBef>
              <a:buSzTx/>
              <a:buNone/>
              <a:defRPr sz="1800">
                <a:latin typeface="Comic Sans MS"/>
                <a:ea typeface="Comic Sans MS"/>
                <a:cs typeface="Comic Sans MS"/>
                <a:sym typeface="Comic Sans MS"/>
              </a:defRPr>
            </a:pPr>
            <a:r>
              <a:t>• A microprocessor to process the data.</a:t>
            </a:r>
          </a:p>
          <a:p>
            <a:pPr marL="0" indent="0" algn="just" rtl="0">
              <a:lnSpc>
                <a:spcPct val="170000"/>
              </a:lnSpc>
              <a:buSzTx/>
              <a:buNone/>
              <a:defRPr sz="1800">
                <a:latin typeface="Comic Sans MS"/>
                <a:ea typeface="Comic Sans MS"/>
                <a:cs typeface="Comic Sans MS"/>
                <a:sym typeface="Comic Sans MS"/>
              </a:defRPr>
            </a:pPr>
            <a:endParaRPr/>
          </a:p>
          <a:p>
            <a:pPr marL="0" indent="0" algn="just" rtl="0">
              <a:lnSpc>
                <a:spcPct val="170000"/>
              </a:lnSpc>
              <a:spcBef>
                <a:spcPts val="400"/>
              </a:spcBef>
              <a:buSzTx/>
              <a:buNone/>
              <a:defRPr sz="1800">
                <a:latin typeface="Comic Sans MS"/>
                <a:ea typeface="Comic Sans MS"/>
                <a:cs typeface="Comic Sans MS"/>
                <a:sym typeface="Comic Sans MS"/>
              </a:defRPr>
            </a:pPr>
            <a:r>
              <a:t>• Gateways are mains powered and connected to the Internet.</a:t>
            </a:r>
          </a:p>
          <a:p>
            <a:pPr marL="0" indent="0" algn="just" rtl="0">
              <a:lnSpc>
                <a:spcPct val="170000"/>
              </a:lnSpc>
              <a:buSzTx/>
              <a:buNone/>
              <a:defRPr sz="1800">
                <a:latin typeface="Comic Sans MS"/>
                <a:ea typeface="Comic Sans MS"/>
                <a:cs typeface="Comic Sans MS"/>
                <a:sym typeface="Comic Sans MS"/>
              </a:defRPr>
            </a:pPr>
            <a:endParaRPr/>
          </a:p>
          <a:p>
            <a:pPr marL="0" indent="0" algn="just" rtl="0">
              <a:lnSpc>
                <a:spcPct val="170000"/>
              </a:lnSpc>
              <a:spcBef>
                <a:spcPts val="400"/>
              </a:spcBef>
              <a:buSzTx/>
              <a:buNone/>
              <a:defRPr sz="1800">
                <a:latin typeface="Comic Sans MS"/>
                <a:ea typeface="Comic Sans MS"/>
                <a:cs typeface="Comic Sans MS"/>
                <a:sym typeface="Comic Sans MS"/>
              </a:defRPr>
            </a:pPr>
            <a:r>
              <a:t>• Multiple gateways can receive data from the same end node.</a:t>
            </a:r>
          </a:p>
          <a:p>
            <a:pPr marL="0" indent="0" algn="just" rtl="0">
              <a:lnSpc>
                <a:spcPct val="170000"/>
              </a:lnSpc>
              <a:buSzTx/>
              <a:buNone/>
              <a:defRPr sz="1800">
                <a:latin typeface="Comic Sans MS"/>
                <a:ea typeface="Comic Sans MS"/>
                <a:cs typeface="Comic Sans MS"/>
                <a:sym typeface="Comic Sans MS"/>
              </a:defRPr>
            </a:pPr>
            <a:endParaRPr/>
          </a:p>
          <a:p>
            <a:pPr marL="0" indent="0" algn="just" rtl="0">
              <a:lnSpc>
                <a:spcPct val="170000"/>
              </a:lnSpc>
              <a:spcBef>
                <a:spcPts val="400"/>
              </a:spcBef>
              <a:buSzTx/>
              <a:buNone/>
              <a:defRPr sz="1800">
                <a:latin typeface="Comic Sans MS"/>
                <a:ea typeface="Comic Sans MS"/>
                <a:cs typeface="Comic Sans MS"/>
                <a:sym typeface="Comic Sans MS"/>
              </a:defRPr>
            </a:pPr>
            <a:r>
              <a:t>• The gateways can listen to multiple frequencies simultaneously</a:t>
            </a:r>
          </a:p>
        </p:txBody>
      </p:sp>
      <p:pic>
        <p:nvPicPr>
          <p:cNvPr id="267" name="Picture 2" descr="Picture 2"/>
          <p:cNvPicPr>
            <a:picLocks noChangeAspect="1"/>
          </p:cNvPicPr>
          <p:nvPr/>
        </p:nvPicPr>
        <p:blipFill>
          <a:blip r:embed="rId2"/>
          <a:stretch>
            <a:fillRect/>
          </a:stretch>
        </p:blipFill>
        <p:spPr>
          <a:xfrm>
            <a:off x="8178800" y="1760659"/>
            <a:ext cx="2651713" cy="3853597"/>
          </a:xfrm>
          <a:prstGeom prst="rect">
            <a:avLst/>
          </a:prstGeom>
          <a:ln w="12700">
            <a:miter lim="400000"/>
          </a:ln>
        </p:spPr>
      </p:pic>
    </p:spTree>
    <p:extLst>
      <p:ext uri="{BB962C8B-B14F-4D97-AF65-F5344CB8AC3E}">
        <p14:creationId xmlns:p14="http://schemas.microsoft.com/office/powerpoint/2010/main" val="62625136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Specification</a:t>
            </a:r>
          </a:p>
        </p:txBody>
      </p:sp>
      <p:sp>
        <p:nvSpPr>
          <p:cNvPr id="270"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LoRaWAN - A Low Power WAN Protocol for Internet of Things: a Review and Opportunities</a:t>
            </a:r>
            <a:r>
              <a:rPr>
                <a:solidFill>
                  <a:srgbClr val="000000"/>
                </a:solidFill>
              </a:rPr>
              <a:t>, Inatel, 2017</a:t>
            </a:r>
          </a:p>
        </p:txBody>
      </p:sp>
      <p:sp>
        <p:nvSpPr>
          <p:cNvPr id="271" name="Content Placeholder 6"/>
          <p:cNvSpPr txBox="1">
            <a:spLocks noGrp="1"/>
          </p:cNvSpPr>
          <p:nvPr>
            <p:ph type="body" sz="half" idx="1"/>
          </p:nvPr>
        </p:nvSpPr>
        <p:spPr>
          <a:xfrm>
            <a:off x="700424" y="1670132"/>
            <a:ext cx="5869029" cy="4428445"/>
          </a:xfrm>
          <a:prstGeom prst="rect">
            <a:avLst/>
          </a:prstGeom>
        </p:spPr>
        <p:txBody>
          <a:bodyPr/>
          <a:lstStyle/>
          <a:p>
            <a:pPr marL="322325" indent="-322325" defTabSz="859536" rtl="0">
              <a:lnSpc>
                <a:spcPct val="135000"/>
              </a:lnSpc>
              <a:spcBef>
                <a:spcPts val="400"/>
              </a:spcBef>
              <a:defRPr sz="1879">
                <a:latin typeface="Comic Sans MS"/>
                <a:ea typeface="Comic Sans MS"/>
                <a:cs typeface="Comic Sans MS"/>
                <a:sym typeface="Comic Sans MS"/>
              </a:defRPr>
            </a:pPr>
            <a:r>
              <a:t>The most </a:t>
            </a:r>
            <a:r>
              <a:rPr b="1"/>
              <a:t>critical factors </a:t>
            </a:r>
            <a:r>
              <a:t>in a LPWAN are:</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Network architecture;</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Communication range;</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Battery lifetime (low power);</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Robustness to interference;</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Network capacity (maximum number of nodes in a network);</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Network security;</a:t>
            </a:r>
            <a:endParaRPr sz="2162"/>
          </a:p>
          <a:p>
            <a:pPr marL="698373" lvl="1" indent="-268604" defTabSz="859536" rtl="0">
              <a:lnSpc>
                <a:spcPct val="135000"/>
              </a:lnSpc>
              <a:spcBef>
                <a:spcPts val="400"/>
              </a:spcBef>
              <a:buFont typeface="Courier New"/>
              <a:buChar char="o"/>
              <a:defRPr sz="1879">
                <a:latin typeface="Comic Sans MS"/>
                <a:ea typeface="Comic Sans MS"/>
                <a:cs typeface="Comic Sans MS"/>
                <a:sym typeface="Comic Sans MS"/>
              </a:defRPr>
            </a:pPr>
            <a:r>
              <a:t>One-way vs two-way communication;</a:t>
            </a:r>
          </a:p>
        </p:txBody>
      </p:sp>
      <p:pic>
        <p:nvPicPr>
          <p:cNvPr id="272" name="Picture 7" descr="Picture 7"/>
          <p:cNvPicPr>
            <a:picLocks noChangeAspect="1"/>
          </p:cNvPicPr>
          <p:nvPr/>
        </p:nvPicPr>
        <p:blipFill>
          <a:blip r:embed="rId2"/>
          <a:stretch>
            <a:fillRect/>
          </a:stretch>
        </p:blipFill>
        <p:spPr>
          <a:xfrm>
            <a:off x="7062120" y="908306"/>
            <a:ext cx="4805768" cy="5190271"/>
          </a:xfrm>
          <a:prstGeom prst="rect">
            <a:avLst/>
          </a:prstGeom>
          <a:ln w="12700">
            <a:miter lim="400000"/>
          </a:ln>
        </p:spPr>
      </p:pic>
    </p:spTree>
    <p:extLst>
      <p:ext uri="{BB962C8B-B14F-4D97-AF65-F5344CB8AC3E}">
        <p14:creationId xmlns:p14="http://schemas.microsoft.com/office/powerpoint/2010/main" val="45077181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How It Works?</a:t>
            </a:r>
          </a:p>
        </p:txBody>
      </p:sp>
      <p:sp>
        <p:nvSpPr>
          <p:cNvPr id="226" name="Content Placeholder 2"/>
          <p:cNvSpPr txBox="1">
            <a:spLocks noGrp="1"/>
          </p:cNvSpPr>
          <p:nvPr>
            <p:ph type="body" idx="1"/>
          </p:nvPr>
        </p:nvSpPr>
        <p:spPr>
          <a:xfrm>
            <a:off x="700424" y="1302345"/>
            <a:ext cx="10791153" cy="4993524"/>
          </a:xfrm>
          <a:prstGeom prst="rect">
            <a:avLst/>
          </a:prstGeom>
        </p:spPr>
        <p:txBody>
          <a:bodyPr/>
          <a:lstStyle/>
          <a:p>
            <a:pPr marL="298322" indent="-298322" algn="just" defTabSz="795527" rtl="0">
              <a:lnSpc>
                <a:spcPct val="170000"/>
              </a:lnSpc>
              <a:spcBef>
                <a:spcPts val="300"/>
              </a:spcBef>
              <a:defRPr sz="1479" b="1" u="sng">
                <a:latin typeface="Comic Sans MS"/>
                <a:ea typeface="Comic Sans MS"/>
                <a:cs typeface="Comic Sans MS"/>
                <a:sym typeface="Comic Sans MS"/>
              </a:defRPr>
            </a:pPr>
            <a:r>
              <a:t>End Node </a:t>
            </a:r>
          </a:p>
          <a:p>
            <a:pPr marL="646366" lvl="1" indent="-248602" algn="just" defTabSz="795527" rtl="0">
              <a:lnSpc>
                <a:spcPct val="170000"/>
              </a:lnSpc>
              <a:spcBef>
                <a:spcPts val="300"/>
              </a:spcBef>
              <a:defRPr sz="1392">
                <a:latin typeface="Comic Sans MS"/>
                <a:ea typeface="Comic Sans MS"/>
                <a:cs typeface="Comic Sans MS"/>
                <a:sym typeface="Comic Sans MS"/>
              </a:defRPr>
            </a:pPr>
            <a:r>
              <a:t>broadcast its data to every gateway in its vicinity.</a:t>
            </a:r>
          </a:p>
          <a:p>
            <a:pPr marL="298322" indent="-298322" algn="just" defTabSz="795527" rtl="0">
              <a:lnSpc>
                <a:spcPct val="170000"/>
              </a:lnSpc>
              <a:spcBef>
                <a:spcPts val="300"/>
              </a:spcBef>
              <a:defRPr sz="1479" b="1" u="sng">
                <a:latin typeface="Comic Sans MS"/>
                <a:ea typeface="Comic Sans MS"/>
                <a:cs typeface="Comic Sans MS"/>
                <a:sym typeface="Comic Sans MS"/>
              </a:defRPr>
            </a:pPr>
            <a:r>
              <a:t>Gateways:</a:t>
            </a:r>
          </a:p>
          <a:p>
            <a:pPr marL="646366" lvl="1" indent="-248602" algn="just" defTabSz="795527" rtl="0">
              <a:lnSpc>
                <a:spcPct val="170000"/>
              </a:lnSpc>
              <a:spcBef>
                <a:spcPts val="300"/>
              </a:spcBef>
              <a:defRPr sz="1392">
                <a:latin typeface="Comic Sans MS"/>
                <a:ea typeface="Comic Sans MS"/>
                <a:cs typeface="Comic Sans MS"/>
                <a:sym typeface="Comic Sans MS"/>
              </a:defRPr>
            </a:pPr>
            <a:r>
              <a:t>Forward this packet to the network server. It is only a protocol convertor.</a:t>
            </a:r>
          </a:p>
          <a:p>
            <a:pPr marL="298322" indent="-298322" algn="just" defTabSz="795527" rtl="0">
              <a:lnSpc>
                <a:spcPct val="170000"/>
              </a:lnSpc>
              <a:spcBef>
                <a:spcPts val="300"/>
              </a:spcBef>
              <a:defRPr sz="1479" b="1" u="sng">
                <a:latin typeface="Comic Sans MS"/>
                <a:ea typeface="Comic Sans MS"/>
                <a:cs typeface="Comic Sans MS"/>
                <a:sym typeface="Comic Sans MS"/>
              </a:defRPr>
            </a:pPr>
            <a:r>
              <a:t>Network Server:</a:t>
            </a:r>
          </a:p>
          <a:p>
            <a:pPr marL="646366" lvl="1" indent="-248602" algn="just" defTabSz="795527" rtl="0">
              <a:lnSpc>
                <a:spcPct val="170000"/>
              </a:lnSpc>
              <a:spcBef>
                <a:spcPts val="300"/>
              </a:spcBef>
              <a:defRPr sz="1479">
                <a:latin typeface="Comic Sans MS"/>
                <a:ea typeface="Comic Sans MS"/>
                <a:cs typeface="Comic Sans MS"/>
                <a:sym typeface="Comic Sans MS"/>
              </a:defRPr>
            </a:pPr>
            <a:r>
              <a:t> </a:t>
            </a:r>
            <a:r>
              <a:rPr sz="1392"/>
              <a:t>Collects the messages from all gateways and filters out the duplicate data and determines the gateway that has the best reception.</a:t>
            </a:r>
          </a:p>
          <a:p>
            <a:pPr marL="646366" lvl="1" indent="-248602" algn="just" defTabSz="795527" rtl="0">
              <a:lnSpc>
                <a:spcPct val="170000"/>
              </a:lnSpc>
              <a:spcBef>
                <a:spcPts val="300"/>
              </a:spcBef>
              <a:defRPr sz="1392">
                <a:latin typeface="Comic Sans MS"/>
                <a:ea typeface="Comic Sans MS"/>
                <a:cs typeface="Comic Sans MS"/>
                <a:sym typeface="Comic Sans MS"/>
              </a:defRPr>
            </a:pPr>
            <a:r>
              <a:t>Forwards the packet to the correct application server where the end user can process the sensor data.</a:t>
            </a:r>
          </a:p>
          <a:p>
            <a:pPr marL="298322" indent="-298322" algn="just" defTabSz="795527" rtl="0">
              <a:lnSpc>
                <a:spcPct val="170000"/>
              </a:lnSpc>
              <a:spcBef>
                <a:spcPts val="300"/>
              </a:spcBef>
              <a:defRPr sz="1479">
                <a:latin typeface="Comic Sans MS"/>
                <a:ea typeface="Comic Sans MS"/>
                <a:cs typeface="Comic Sans MS"/>
                <a:sym typeface="Comic Sans MS"/>
              </a:defRPr>
            </a:pPr>
            <a:r>
              <a:t>Optionally the application server can send a response back to the end node.</a:t>
            </a:r>
          </a:p>
          <a:p>
            <a:pPr marL="646366" lvl="1" indent="-248602" algn="just" defTabSz="795527" rtl="0">
              <a:lnSpc>
                <a:spcPct val="170000"/>
              </a:lnSpc>
              <a:spcBef>
                <a:spcPts val="300"/>
              </a:spcBef>
              <a:defRPr sz="1392">
                <a:latin typeface="Comic Sans MS"/>
                <a:ea typeface="Comic Sans MS"/>
                <a:cs typeface="Comic Sans MS"/>
                <a:sym typeface="Comic Sans MS"/>
              </a:defRPr>
            </a:pPr>
            <a:r>
              <a:t>When a response is sent, </a:t>
            </a:r>
            <a:r>
              <a:rPr u="sng"/>
              <a:t>the network server receives the response and determines which gateway to use to broadcast the response back to the end node</a:t>
            </a:r>
            <a:r>
              <a:t>.</a:t>
            </a:r>
          </a:p>
        </p:txBody>
      </p:sp>
    </p:spTree>
    <p:extLst>
      <p:ext uri="{BB962C8B-B14F-4D97-AF65-F5344CB8AC3E}">
        <p14:creationId xmlns:p14="http://schemas.microsoft.com/office/powerpoint/2010/main" val="62755070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txBox="1">
            <a:spLocks noGrp="1"/>
          </p:cNvSpPr>
          <p:nvPr>
            <p:ph type="title"/>
          </p:nvPr>
        </p:nvSpPr>
        <p:spPr>
          <a:xfrm>
            <a:off x="802227"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pic>
        <p:nvPicPr>
          <p:cNvPr id="242" name="Content Placeholder 3" descr="Content Placeholder 3"/>
          <p:cNvPicPr>
            <a:picLocks noChangeAspect="1"/>
          </p:cNvPicPr>
          <p:nvPr/>
        </p:nvPicPr>
        <p:blipFill>
          <a:blip r:embed="rId2"/>
          <a:stretch>
            <a:fillRect/>
          </a:stretch>
        </p:blipFill>
        <p:spPr>
          <a:xfrm>
            <a:off x="1480457" y="1138424"/>
            <a:ext cx="8704459" cy="5313236"/>
          </a:xfrm>
          <a:prstGeom prst="rect">
            <a:avLst/>
          </a:prstGeom>
          <a:ln w="12700">
            <a:miter lim="400000"/>
          </a:ln>
        </p:spPr>
      </p:pic>
    </p:spTree>
    <p:extLst>
      <p:ext uri="{BB962C8B-B14F-4D97-AF65-F5344CB8AC3E}">
        <p14:creationId xmlns:p14="http://schemas.microsoft.com/office/powerpoint/2010/main" val="64569960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sp>
        <p:nvSpPr>
          <p:cNvPr id="229" name="Content Placeholder 2"/>
          <p:cNvSpPr txBox="1">
            <a:spLocks noGrp="1"/>
          </p:cNvSpPr>
          <p:nvPr>
            <p:ph type="body" idx="1"/>
          </p:nvPr>
        </p:nvSpPr>
        <p:spPr>
          <a:xfrm>
            <a:off x="700424" y="1302343"/>
            <a:ext cx="10216958" cy="5358922"/>
          </a:xfrm>
          <a:prstGeom prst="rect">
            <a:avLst/>
          </a:prstGeom>
        </p:spPr>
        <p:txBody>
          <a:bodyPr/>
          <a:lstStyle/>
          <a:p>
            <a:pPr marL="298322" indent="-298322" algn="just" defTabSz="795527" rtl="0">
              <a:lnSpc>
                <a:spcPct val="170000"/>
              </a:lnSpc>
              <a:spcBef>
                <a:spcPts val="300"/>
              </a:spcBef>
              <a:defRPr sz="1392">
                <a:latin typeface="Comic Sans MS"/>
                <a:ea typeface="Comic Sans MS"/>
                <a:cs typeface="Comic Sans MS"/>
                <a:sym typeface="Comic Sans MS"/>
              </a:defRPr>
            </a:pPr>
            <a:r>
              <a:t>LoRaWAN network architecture is deployed in a star topology.</a:t>
            </a:r>
          </a:p>
          <a:p>
            <a:pPr marL="298322" indent="-298322" defTabSz="795527" rtl="0">
              <a:spcBef>
                <a:spcPts val="500"/>
              </a:spcBef>
              <a:defRPr sz="1392">
                <a:latin typeface="Comic Sans MS"/>
                <a:ea typeface="Comic Sans MS"/>
                <a:cs typeface="Comic Sans MS"/>
                <a:sym typeface="Comic Sans MS"/>
              </a:defRPr>
            </a:pPr>
            <a:endParaRPr/>
          </a:p>
          <a:p>
            <a:pPr marL="298322" indent="-298322" defTabSz="795527" rtl="0">
              <a:spcBef>
                <a:spcPts val="300"/>
              </a:spcBef>
              <a:defRPr sz="1392">
                <a:latin typeface="Comic Sans MS"/>
                <a:ea typeface="Comic Sans MS"/>
                <a:cs typeface="Comic Sans MS"/>
                <a:sym typeface="Comic Sans MS"/>
              </a:defRPr>
            </a:pPr>
            <a:r>
              <a:t>End nodes are not associated with a particular gateway. Rather, when a node sends data, it is typically received by multiple gateways.</a:t>
            </a:r>
          </a:p>
          <a:p>
            <a:pPr marL="298322" indent="-298322" defTabSz="795527" rtl="0">
              <a:spcBef>
                <a:spcPts val="500"/>
              </a:spcBef>
              <a:defRPr sz="1392">
                <a:latin typeface="Comic Sans MS"/>
                <a:ea typeface="Comic Sans MS"/>
                <a:cs typeface="Comic Sans MS"/>
                <a:sym typeface="Comic Sans MS"/>
              </a:defRPr>
            </a:pPr>
            <a:endParaRPr/>
          </a:p>
          <a:p>
            <a:pPr marL="298322" indent="-298322" defTabSz="795527" rtl="0">
              <a:spcBef>
                <a:spcPts val="300"/>
              </a:spcBef>
              <a:defRPr sz="1392">
                <a:latin typeface="Comic Sans MS"/>
                <a:ea typeface="Comic Sans MS"/>
                <a:cs typeface="Comic Sans MS"/>
                <a:sym typeface="Comic Sans MS"/>
              </a:defRPr>
            </a:pPr>
            <a:r>
              <a:t>Each of these gateways, in turn, forwards the received data toward the cloud-based network server using some backhaul technology. </a:t>
            </a:r>
          </a:p>
          <a:p>
            <a:pPr marL="298322" indent="-298322" defTabSz="795527" rtl="0">
              <a:spcBef>
                <a:spcPts val="500"/>
              </a:spcBef>
              <a:defRPr sz="1392">
                <a:latin typeface="Comic Sans MS"/>
                <a:ea typeface="Comic Sans MS"/>
                <a:cs typeface="Comic Sans MS"/>
                <a:sym typeface="Comic Sans MS"/>
              </a:defRPr>
            </a:pPr>
            <a:endParaRPr/>
          </a:p>
          <a:p>
            <a:pPr marL="298322" indent="-298322" defTabSz="795527" rtl="0">
              <a:spcBef>
                <a:spcPts val="300"/>
              </a:spcBef>
              <a:defRPr sz="1392">
                <a:latin typeface="Comic Sans MS"/>
                <a:ea typeface="Comic Sans MS"/>
                <a:cs typeface="Comic Sans MS"/>
                <a:sym typeface="Comic Sans MS"/>
              </a:defRPr>
            </a:pPr>
            <a:r>
              <a:t>The network server is responsible for all complex and intelligent functions:</a:t>
            </a:r>
          </a:p>
          <a:p>
            <a:pPr marL="646366" lvl="1" indent="-248602" defTabSz="795527" rtl="0">
              <a:spcBef>
                <a:spcPts val="200"/>
              </a:spcBef>
              <a:defRPr sz="1218">
                <a:latin typeface="Comic Sans MS"/>
                <a:ea typeface="Comic Sans MS"/>
                <a:cs typeface="Comic Sans MS"/>
                <a:sym typeface="Comic Sans MS"/>
              </a:defRPr>
            </a:pPr>
            <a:r>
              <a:t>it manages the network, filters redundant received data, performs security verification, schedules acknowledgments through the most optimal gateway, and performs adaptive rate control, etc.</a:t>
            </a:r>
          </a:p>
          <a:p>
            <a:pPr marL="298322" indent="-298322" defTabSz="795527" rtl="0">
              <a:spcBef>
                <a:spcPts val="500"/>
              </a:spcBef>
              <a:defRPr sz="1392">
                <a:latin typeface="Comic Sans MS"/>
                <a:ea typeface="Comic Sans MS"/>
                <a:cs typeface="Comic Sans MS"/>
                <a:sym typeface="Comic Sans MS"/>
              </a:defRPr>
            </a:pPr>
            <a:endParaRPr/>
          </a:p>
          <a:p>
            <a:pPr marL="298322" indent="-298322" defTabSz="795527" rtl="0">
              <a:spcBef>
                <a:spcPts val="300"/>
              </a:spcBef>
              <a:defRPr sz="1392">
                <a:latin typeface="Comic Sans MS"/>
                <a:ea typeface="Comic Sans MS"/>
                <a:cs typeface="Comic Sans MS"/>
                <a:sym typeface="Comic Sans MS"/>
              </a:defRPr>
            </a:pPr>
            <a:r>
              <a:t>A key feature of this architecture is that no handover mechanism is required from one gateway to another to support the mobility of end nodes. </a:t>
            </a:r>
          </a:p>
          <a:p>
            <a:pPr marL="646366" lvl="1" indent="-248602" defTabSz="795527" rtl="0">
              <a:spcBef>
                <a:spcPts val="200"/>
              </a:spcBef>
              <a:defRPr sz="1218">
                <a:latin typeface="Comic Sans MS"/>
                <a:ea typeface="Comic Sans MS"/>
                <a:cs typeface="Comic Sans MS"/>
                <a:sym typeface="Comic Sans MS"/>
              </a:defRPr>
            </a:pPr>
            <a:r>
              <a:t>Therefore, it is straightforward to enable IoT asset tracking applications. </a:t>
            </a:r>
          </a:p>
          <a:p>
            <a:pPr marL="298322" indent="-298322" defTabSz="795527" rtl="0">
              <a:spcBef>
                <a:spcPts val="500"/>
              </a:spcBef>
              <a:defRPr sz="1392">
                <a:latin typeface="Comic Sans MS"/>
                <a:ea typeface="Comic Sans MS"/>
                <a:cs typeface="Comic Sans MS"/>
                <a:sym typeface="Comic Sans MS"/>
              </a:defRPr>
            </a:pPr>
            <a:endParaRPr/>
          </a:p>
          <a:p>
            <a:pPr marL="298322" indent="-298322" defTabSz="795527" rtl="0">
              <a:spcBef>
                <a:spcPts val="300"/>
              </a:spcBef>
              <a:defRPr sz="1392">
                <a:latin typeface="Comic Sans MS"/>
                <a:ea typeface="Comic Sans MS"/>
                <a:cs typeface="Comic Sans MS"/>
                <a:sym typeface="Comic Sans MS"/>
              </a:defRPr>
            </a:pPr>
            <a:r>
              <a:t>Another key feature is the built-in access redundancy, where the failure of a gateway or path toward the network server is handled by sending redundant copies of data packets</a:t>
            </a:r>
          </a:p>
        </p:txBody>
      </p:sp>
    </p:spTree>
    <p:extLst>
      <p:ext uri="{BB962C8B-B14F-4D97-AF65-F5344CB8AC3E}">
        <p14:creationId xmlns:p14="http://schemas.microsoft.com/office/powerpoint/2010/main" val="57408435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sp>
        <p:nvSpPr>
          <p:cNvPr id="232" name="Content Placeholder 2"/>
          <p:cNvSpPr txBox="1">
            <a:spLocks noGrp="1"/>
          </p:cNvSpPr>
          <p:nvPr>
            <p:ph type="body" sz="half" idx="1"/>
          </p:nvPr>
        </p:nvSpPr>
        <p:spPr>
          <a:xfrm>
            <a:off x="700423" y="1302343"/>
            <a:ext cx="4486175" cy="4363939"/>
          </a:xfrm>
          <a:prstGeom prst="rect">
            <a:avLst/>
          </a:prstGeom>
        </p:spPr>
        <p:txBody>
          <a:bodyPr/>
          <a:lstStyle/>
          <a:p>
            <a:pPr marL="269875" indent="-269875" algn="just" rtl="0">
              <a:lnSpc>
                <a:spcPct val="170000"/>
              </a:lnSpc>
              <a:spcBef>
                <a:spcPts val="400"/>
              </a:spcBef>
              <a:buSzTx/>
              <a:buNone/>
              <a:defRPr sz="1800">
                <a:latin typeface="Comic Sans MS"/>
                <a:ea typeface="Comic Sans MS"/>
                <a:cs typeface="Comic Sans MS"/>
                <a:sym typeface="Comic Sans MS"/>
              </a:defRPr>
            </a:pPr>
            <a:r>
              <a:t>• LoRaWAN network architecture is deployed in a star topology.</a:t>
            </a:r>
          </a:p>
          <a:p>
            <a:pPr marL="269875" indent="-269875" algn="just" rtl="0">
              <a:lnSpc>
                <a:spcPct val="170000"/>
              </a:lnSpc>
              <a:buSzTx/>
              <a:buNone/>
              <a:defRPr sz="1800">
                <a:latin typeface="Comic Sans MS"/>
                <a:ea typeface="Comic Sans MS"/>
                <a:cs typeface="Comic Sans MS"/>
                <a:sym typeface="Comic Sans MS"/>
              </a:defRPr>
            </a:pPr>
            <a:endParaRPr/>
          </a:p>
          <a:p>
            <a:pPr algn="just" rtl="0">
              <a:lnSpc>
                <a:spcPct val="170000"/>
              </a:lnSpc>
              <a:spcBef>
                <a:spcPts val="400"/>
              </a:spcBef>
              <a:defRPr sz="1800">
                <a:latin typeface="Comic Sans MS"/>
                <a:ea typeface="Comic Sans MS"/>
                <a:cs typeface="Comic Sans MS"/>
                <a:sym typeface="Comic Sans MS"/>
              </a:defRPr>
            </a:pPr>
            <a:r>
              <a:t>The communication between the end node and gateway is bidirectional which means the end node can send data to the gateway but it can also receive data from the gateway.</a:t>
            </a:r>
          </a:p>
        </p:txBody>
      </p:sp>
      <p:pic>
        <p:nvPicPr>
          <p:cNvPr id="233" name="Picture 4" descr="Picture 4"/>
          <p:cNvPicPr>
            <a:picLocks noChangeAspect="1"/>
          </p:cNvPicPr>
          <p:nvPr/>
        </p:nvPicPr>
        <p:blipFill>
          <a:blip r:embed="rId2"/>
          <a:stretch>
            <a:fillRect/>
          </a:stretch>
        </p:blipFill>
        <p:spPr>
          <a:xfrm>
            <a:off x="5336497" y="1138425"/>
            <a:ext cx="6675621" cy="4124018"/>
          </a:xfrm>
          <a:prstGeom prst="rect">
            <a:avLst/>
          </a:prstGeom>
          <a:ln w="12700">
            <a:miter lim="400000"/>
          </a:ln>
        </p:spPr>
      </p:pic>
    </p:spTree>
    <p:extLst>
      <p:ext uri="{BB962C8B-B14F-4D97-AF65-F5344CB8AC3E}">
        <p14:creationId xmlns:p14="http://schemas.microsoft.com/office/powerpoint/2010/main" val="335335799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sp>
        <p:nvSpPr>
          <p:cNvPr id="236" name="Content Placeholder 2"/>
          <p:cNvSpPr txBox="1">
            <a:spLocks noGrp="1"/>
          </p:cNvSpPr>
          <p:nvPr>
            <p:ph type="body" idx="1"/>
          </p:nvPr>
        </p:nvSpPr>
        <p:spPr>
          <a:xfrm>
            <a:off x="464457" y="1524000"/>
            <a:ext cx="11128924" cy="4806398"/>
          </a:xfrm>
          <a:prstGeom prst="rect">
            <a:avLst/>
          </a:prstGeom>
        </p:spPr>
        <p:txBody>
          <a:bodyPr/>
          <a:lstStyle/>
          <a:p>
            <a:pPr marL="329184" indent="-329184" algn="just" defTabSz="877823" rtl="0">
              <a:lnSpc>
                <a:spcPct val="150000"/>
              </a:lnSpc>
              <a:spcBef>
                <a:spcPts val="500"/>
              </a:spcBef>
              <a:defRPr sz="2304">
                <a:latin typeface="Comic Sans MS"/>
                <a:ea typeface="Comic Sans MS"/>
                <a:cs typeface="Comic Sans MS"/>
                <a:sym typeface="Comic Sans MS"/>
              </a:defRPr>
            </a:pPr>
            <a:r>
              <a:t>LoRaWAN- LoRa gateway</a:t>
            </a:r>
          </a:p>
          <a:p>
            <a:pPr marL="713231" lvl="1" indent="-274320" algn="just" defTabSz="877823" rtl="0">
              <a:lnSpc>
                <a:spcPct val="150000"/>
              </a:lnSpc>
              <a:spcBef>
                <a:spcPts val="400"/>
              </a:spcBef>
              <a:defRPr sz="1919">
                <a:latin typeface="Comic Sans MS"/>
                <a:ea typeface="Comic Sans MS"/>
                <a:cs typeface="Comic Sans MS"/>
                <a:sym typeface="Comic Sans MS"/>
              </a:defRPr>
            </a:pPr>
            <a:r>
              <a:t>A LoRa gateway is deployed as the center hub of a star network architecture. </a:t>
            </a:r>
          </a:p>
          <a:p>
            <a:pPr marL="713231" lvl="1" indent="-274320" algn="just" defTabSz="877823" rtl="0">
              <a:lnSpc>
                <a:spcPct val="150000"/>
              </a:lnSpc>
              <a:defRPr sz="1919">
                <a:latin typeface="Comic Sans MS"/>
                <a:ea typeface="Comic Sans MS"/>
                <a:cs typeface="Comic Sans MS"/>
                <a:sym typeface="Comic Sans MS"/>
              </a:defRPr>
            </a:pPr>
            <a:endParaRPr/>
          </a:p>
          <a:p>
            <a:pPr marL="713231" lvl="1" indent="-274320" algn="just" defTabSz="877823" rtl="0">
              <a:lnSpc>
                <a:spcPct val="150000"/>
              </a:lnSpc>
              <a:spcBef>
                <a:spcPts val="400"/>
              </a:spcBef>
              <a:defRPr sz="1919">
                <a:latin typeface="Comic Sans MS"/>
                <a:ea typeface="Comic Sans MS"/>
                <a:cs typeface="Comic Sans MS"/>
                <a:sym typeface="Comic Sans MS"/>
              </a:defRPr>
            </a:pPr>
            <a:r>
              <a:t>It uses multiple transceivers and channels and can demodulate multiple channels at once or even demodulate multiple signals on the same channel simultaneously. </a:t>
            </a:r>
          </a:p>
          <a:p>
            <a:pPr marL="713231" lvl="1" indent="-274320" algn="just" defTabSz="877823" rtl="0">
              <a:lnSpc>
                <a:spcPct val="150000"/>
              </a:lnSpc>
              <a:defRPr sz="1919">
                <a:latin typeface="Comic Sans MS"/>
                <a:ea typeface="Comic Sans MS"/>
                <a:cs typeface="Comic Sans MS"/>
                <a:sym typeface="Comic Sans MS"/>
              </a:defRPr>
            </a:pPr>
            <a:endParaRPr/>
          </a:p>
          <a:p>
            <a:pPr marL="713231" lvl="1" indent="-274320" algn="just" defTabSz="877823" rtl="0">
              <a:lnSpc>
                <a:spcPct val="150000"/>
              </a:lnSpc>
              <a:defRPr sz="1919">
                <a:latin typeface="Comic Sans MS"/>
                <a:ea typeface="Comic Sans MS"/>
                <a:cs typeface="Comic Sans MS"/>
                <a:sym typeface="Comic Sans MS"/>
              </a:defRPr>
            </a:pPr>
            <a:r>
              <a:t>LoRa gateways serve as a transparent bridge relaying data between endpoints, and the endpoints use a single-hop wireless connection to communicate with one or many gateways</a:t>
            </a:r>
            <a:r>
              <a:rPr sz="2688"/>
              <a:t>.</a:t>
            </a:r>
          </a:p>
        </p:txBody>
      </p:sp>
      <p:sp>
        <p:nvSpPr>
          <p:cNvPr id="237" name="TextBox 3"/>
          <p:cNvSpPr txBox="1"/>
          <p:nvPr/>
        </p:nvSpPr>
        <p:spPr>
          <a:xfrm>
            <a:off x="161630" y="6330396"/>
            <a:ext cx="11386030" cy="383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spTree>
    <p:extLst>
      <p:ext uri="{BB962C8B-B14F-4D97-AF65-F5344CB8AC3E}">
        <p14:creationId xmlns:p14="http://schemas.microsoft.com/office/powerpoint/2010/main" val="152101029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Protocol</a:t>
            </a:r>
          </a:p>
        </p:txBody>
      </p:sp>
      <p:sp>
        <p:nvSpPr>
          <p:cNvPr id="245"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LoRaWAN - A Low Power WAN Protocol for Internet of Things: a Review and Opportunities</a:t>
            </a:r>
            <a:r>
              <a:rPr>
                <a:solidFill>
                  <a:srgbClr val="000000"/>
                </a:solidFill>
              </a:rPr>
              <a:t>, Inatel, 2017</a:t>
            </a:r>
          </a:p>
        </p:txBody>
      </p:sp>
      <p:pic>
        <p:nvPicPr>
          <p:cNvPr id="246" name="Content Placeholder 4" descr="Content Placeholder 4"/>
          <p:cNvPicPr>
            <a:picLocks noChangeAspect="1"/>
          </p:cNvPicPr>
          <p:nvPr/>
        </p:nvPicPr>
        <p:blipFill>
          <a:blip r:embed="rId2"/>
          <a:stretch>
            <a:fillRect/>
          </a:stretch>
        </p:blipFill>
        <p:spPr>
          <a:xfrm>
            <a:off x="2176205" y="1548610"/>
            <a:ext cx="7895398" cy="4429126"/>
          </a:xfrm>
          <a:prstGeom prst="rect">
            <a:avLst/>
          </a:prstGeom>
          <a:ln w="12700">
            <a:miter lim="400000"/>
          </a:ln>
        </p:spPr>
      </p:pic>
    </p:spTree>
    <p:extLst>
      <p:ext uri="{BB962C8B-B14F-4D97-AF65-F5344CB8AC3E}">
        <p14:creationId xmlns:p14="http://schemas.microsoft.com/office/powerpoint/2010/main" val="418466837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Few Use Cases Using LoRa Technology</a:t>
            </a:r>
          </a:p>
        </p:txBody>
      </p:sp>
      <p:sp>
        <p:nvSpPr>
          <p:cNvPr id="275" name="Content Placeholder 2"/>
          <p:cNvSpPr txBox="1">
            <a:spLocks noGrp="1"/>
          </p:cNvSpPr>
          <p:nvPr>
            <p:ph type="body" idx="1"/>
          </p:nvPr>
        </p:nvSpPr>
        <p:spPr>
          <a:xfrm>
            <a:off x="700424" y="1302343"/>
            <a:ext cx="10791153" cy="5323309"/>
          </a:xfrm>
          <a:prstGeom prst="rect">
            <a:avLst/>
          </a:prstGeom>
        </p:spPr>
        <p:txBody>
          <a:bodyPr/>
          <a:lstStyle/>
          <a:p>
            <a:pPr marL="269875" indent="-269875" algn="just" rtl="0">
              <a:lnSpc>
                <a:spcPct val="170000"/>
              </a:lnSpc>
              <a:spcBef>
                <a:spcPts val="400"/>
              </a:spcBef>
              <a:buSzTx/>
              <a:buNone/>
              <a:defRPr sz="1700" b="1">
                <a:latin typeface="Comic Sans MS"/>
                <a:ea typeface="Comic Sans MS"/>
                <a:cs typeface="Comic Sans MS"/>
                <a:sym typeface="Comic Sans MS"/>
              </a:defRPr>
            </a:pPr>
            <a:r>
              <a:t>• Smart utilities</a:t>
            </a:r>
          </a:p>
          <a:p>
            <a:pPr marL="555625" indent="-285750" algn="just" rtl="0">
              <a:lnSpc>
                <a:spcPct val="170000"/>
              </a:lnSpc>
              <a:spcBef>
                <a:spcPts val="400"/>
              </a:spcBef>
              <a:defRPr sz="1700">
                <a:latin typeface="Comic Sans MS"/>
                <a:ea typeface="Comic Sans MS"/>
                <a:cs typeface="Comic Sans MS"/>
                <a:sym typeface="Comic Sans MS"/>
              </a:defRPr>
            </a:pPr>
            <a:r>
              <a:t>Power transformer monitoring</a:t>
            </a:r>
          </a:p>
          <a:p>
            <a:pPr marL="555625" indent="-285750" algn="just" rtl="0">
              <a:lnSpc>
                <a:spcPct val="170000"/>
              </a:lnSpc>
              <a:spcBef>
                <a:spcPts val="400"/>
              </a:spcBef>
              <a:defRPr sz="1700">
                <a:latin typeface="Comic Sans MS"/>
                <a:ea typeface="Comic Sans MS"/>
                <a:cs typeface="Comic Sans MS"/>
                <a:sym typeface="Comic Sans MS"/>
              </a:defRPr>
            </a:pPr>
            <a:r>
              <a:t>Water level monitoring</a:t>
            </a:r>
          </a:p>
          <a:p>
            <a:pPr marL="555625" indent="-285750" algn="just" rtl="0">
              <a:lnSpc>
                <a:spcPct val="170000"/>
              </a:lnSpc>
              <a:spcBef>
                <a:spcPts val="400"/>
              </a:spcBef>
              <a:defRPr sz="1700">
                <a:latin typeface="Comic Sans MS"/>
                <a:ea typeface="Comic Sans MS"/>
                <a:cs typeface="Comic Sans MS"/>
                <a:sym typeface="Comic Sans MS"/>
              </a:defRPr>
            </a:pPr>
            <a:r>
              <a:t>Utility meter</a:t>
            </a:r>
          </a:p>
          <a:p>
            <a:pPr marL="555625" indent="-285750" algn="just" rtl="0">
              <a:lnSpc>
                <a:spcPct val="170000"/>
              </a:lnSpc>
              <a:spcBef>
                <a:spcPts val="400"/>
              </a:spcBef>
              <a:defRPr sz="1700">
                <a:latin typeface="Comic Sans MS"/>
                <a:ea typeface="Comic Sans MS"/>
                <a:cs typeface="Comic Sans MS"/>
                <a:sym typeface="Comic Sans MS"/>
              </a:defRPr>
            </a:pPr>
            <a:r>
              <a:t>Fuel monitoring (monitoring fuel levels in fuel tanks for heating houses)</a:t>
            </a:r>
          </a:p>
          <a:p>
            <a:pPr marL="269875" indent="-269875" algn="just" rtl="0">
              <a:lnSpc>
                <a:spcPct val="170000"/>
              </a:lnSpc>
              <a:spcBef>
                <a:spcPts val="400"/>
              </a:spcBef>
              <a:buSzTx/>
              <a:buNone/>
              <a:defRPr sz="1700" b="1">
                <a:latin typeface="Comic Sans MS"/>
                <a:ea typeface="Comic Sans MS"/>
                <a:cs typeface="Comic Sans MS"/>
                <a:sym typeface="Comic Sans MS"/>
              </a:defRPr>
            </a:pPr>
            <a:r>
              <a:t>•Health &amp; Hygiene</a:t>
            </a:r>
          </a:p>
          <a:p>
            <a:pPr marL="555625" indent="-285750" algn="just" rtl="0">
              <a:lnSpc>
                <a:spcPct val="170000"/>
              </a:lnSpc>
              <a:spcBef>
                <a:spcPts val="400"/>
              </a:spcBef>
              <a:defRPr sz="1700">
                <a:latin typeface="Comic Sans MS"/>
                <a:ea typeface="Comic Sans MS"/>
                <a:cs typeface="Comic Sans MS"/>
                <a:sym typeface="Comic Sans MS"/>
              </a:defRPr>
            </a:pPr>
            <a:r>
              <a:t>Temperature / humidity monitoring</a:t>
            </a:r>
          </a:p>
          <a:p>
            <a:pPr marL="555625" indent="-285750" algn="just" rtl="0">
              <a:lnSpc>
                <a:spcPct val="170000"/>
              </a:lnSpc>
              <a:spcBef>
                <a:spcPts val="400"/>
              </a:spcBef>
              <a:defRPr sz="1700">
                <a:latin typeface="Comic Sans MS"/>
                <a:ea typeface="Comic Sans MS"/>
                <a:cs typeface="Comic Sans MS"/>
                <a:sym typeface="Comic Sans MS"/>
              </a:defRPr>
            </a:pPr>
            <a:r>
              <a:t>Environmental monitoring</a:t>
            </a:r>
          </a:p>
          <a:p>
            <a:pPr marL="555625" indent="-285750" algn="just" rtl="0">
              <a:lnSpc>
                <a:spcPct val="170000"/>
              </a:lnSpc>
              <a:spcBef>
                <a:spcPts val="400"/>
              </a:spcBef>
              <a:defRPr sz="1700">
                <a:latin typeface="Comic Sans MS"/>
                <a:ea typeface="Comic Sans MS"/>
                <a:cs typeface="Comic Sans MS"/>
                <a:sym typeface="Comic Sans MS"/>
              </a:defRPr>
            </a:pPr>
            <a:r>
              <a:t>Waste management (monitoring waste level in waste bins)</a:t>
            </a:r>
          </a:p>
        </p:txBody>
      </p:sp>
    </p:spTree>
    <p:extLst>
      <p:ext uri="{BB962C8B-B14F-4D97-AF65-F5344CB8AC3E}">
        <p14:creationId xmlns:p14="http://schemas.microsoft.com/office/powerpoint/2010/main" val="99208542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Few Use Cases Using LoRa Technology</a:t>
            </a:r>
          </a:p>
        </p:txBody>
      </p:sp>
      <p:sp>
        <p:nvSpPr>
          <p:cNvPr id="278" name="Content Placeholder 2"/>
          <p:cNvSpPr txBox="1">
            <a:spLocks noGrp="1"/>
          </p:cNvSpPr>
          <p:nvPr>
            <p:ph type="body" idx="1"/>
          </p:nvPr>
        </p:nvSpPr>
        <p:spPr>
          <a:xfrm>
            <a:off x="700424" y="1302343"/>
            <a:ext cx="10791153" cy="5323309"/>
          </a:xfrm>
          <a:prstGeom prst="rect">
            <a:avLst/>
          </a:prstGeom>
        </p:spPr>
        <p:txBody>
          <a:bodyPr/>
          <a:lstStyle/>
          <a:p>
            <a:pPr marL="237490" indent="-237490" algn="just" defTabSz="804672" rtl="0">
              <a:lnSpc>
                <a:spcPct val="170000"/>
              </a:lnSpc>
              <a:spcBef>
                <a:spcPts val="300"/>
              </a:spcBef>
              <a:buSzTx/>
              <a:buNone/>
              <a:defRPr sz="1496" b="1">
                <a:latin typeface="Comic Sans MS"/>
                <a:ea typeface="Comic Sans MS"/>
                <a:cs typeface="Comic Sans MS"/>
                <a:sym typeface="Comic Sans MS"/>
              </a:defRPr>
            </a:pPr>
            <a:r>
              <a:t>• Safety</a:t>
            </a:r>
          </a:p>
          <a:p>
            <a:pPr marL="488950" indent="-251459" algn="just" defTabSz="804672" rtl="0">
              <a:lnSpc>
                <a:spcPct val="170000"/>
              </a:lnSpc>
              <a:spcBef>
                <a:spcPts val="300"/>
              </a:spcBef>
              <a:defRPr sz="1496">
                <a:latin typeface="Comic Sans MS"/>
                <a:ea typeface="Comic Sans MS"/>
                <a:cs typeface="Comic Sans MS"/>
                <a:sym typeface="Comic Sans MS"/>
              </a:defRPr>
            </a:pPr>
            <a:r>
              <a:t>Smart lightning</a:t>
            </a:r>
          </a:p>
          <a:p>
            <a:pPr marL="488950" indent="-251459" algn="just" defTabSz="804672" rtl="0">
              <a:lnSpc>
                <a:spcPct val="170000"/>
              </a:lnSpc>
              <a:spcBef>
                <a:spcPts val="300"/>
              </a:spcBef>
              <a:defRPr sz="1496">
                <a:latin typeface="Comic Sans MS"/>
                <a:ea typeface="Comic Sans MS"/>
                <a:cs typeface="Comic Sans MS"/>
                <a:sym typeface="Comic Sans MS"/>
              </a:defRPr>
            </a:pPr>
            <a:r>
              <a:t>Water level monitoring</a:t>
            </a:r>
          </a:p>
          <a:p>
            <a:pPr marL="488950" indent="-251459" algn="just" defTabSz="804672" rtl="0">
              <a:lnSpc>
                <a:spcPct val="170000"/>
              </a:lnSpc>
              <a:spcBef>
                <a:spcPts val="300"/>
              </a:spcBef>
              <a:defRPr sz="1496">
                <a:latin typeface="Comic Sans MS"/>
                <a:ea typeface="Comic Sans MS"/>
                <a:cs typeface="Comic Sans MS"/>
                <a:sym typeface="Comic Sans MS"/>
              </a:defRPr>
            </a:pPr>
            <a:r>
              <a:t>Radioactivity level monitoring</a:t>
            </a:r>
          </a:p>
          <a:p>
            <a:pPr marL="488950" indent="-251459" algn="just" defTabSz="804672" rtl="0">
              <a:lnSpc>
                <a:spcPct val="170000"/>
              </a:lnSpc>
              <a:spcBef>
                <a:spcPts val="300"/>
              </a:spcBef>
              <a:defRPr sz="1496">
                <a:latin typeface="Comic Sans MS"/>
                <a:ea typeface="Comic Sans MS"/>
                <a:cs typeface="Comic Sans MS"/>
                <a:sym typeface="Comic Sans MS"/>
              </a:defRPr>
            </a:pPr>
            <a:r>
              <a:t>Dike monitoring (prevent peat dikes from drying out)</a:t>
            </a:r>
          </a:p>
          <a:p>
            <a:pPr marL="237490" indent="-237490" algn="just" defTabSz="804672" rtl="0">
              <a:lnSpc>
                <a:spcPct val="170000"/>
              </a:lnSpc>
              <a:spcBef>
                <a:spcPts val="300"/>
              </a:spcBef>
              <a:buSzTx/>
              <a:buNone/>
              <a:defRPr sz="1496" b="1">
                <a:latin typeface="Comic Sans MS"/>
                <a:ea typeface="Comic Sans MS"/>
                <a:cs typeface="Comic Sans MS"/>
                <a:sym typeface="Comic Sans MS"/>
              </a:defRPr>
            </a:pPr>
            <a:r>
              <a:t>• Efficiency</a:t>
            </a:r>
          </a:p>
          <a:p>
            <a:pPr marL="488950" indent="-251459" algn="just" defTabSz="804672" rtl="0">
              <a:lnSpc>
                <a:spcPct val="170000"/>
              </a:lnSpc>
              <a:spcBef>
                <a:spcPts val="300"/>
              </a:spcBef>
              <a:defRPr sz="1496">
                <a:latin typeface="Comic Sans MS"/>
                <a:ea typeface="Comic Sans MS"/>
                <a:cs typeface="Comic Sans MS"/>
                <a:sym typeface="Comic Sans MS"/>
              </a:defRPr>
            </a:pPr>
            <a:r>
              <a:t>Asset management (e.g. tracking containers, pallets, etc.)</a:t>
            </a:r>
          </a:p>
          <a:p>
            <a:pPr marL="488950" indent="-251459" algn="just" defTabSz="804672" rtl="0">
              <a:lnSpc>
                <a:spcPct val="170000"/>
              </a:lnSpc>
              <a:spcBef>
                <a:spcPts val="300"/>
              </a:spcBef>
              <a:defRPr sz="1496">
                <a:latin typeface="Comic Sans MS"/>
                <a:ea typeface="Comic Sans MS"/>
                <a:cs typeface="Comic Sans MS"/>
                <a:sym typeface="Comic Sans MS"/>
              </a:defRPr>
            </a:pPr>
            <a:r>
              <a:t>Fleet management (e.g. tracking cars, vans, trucks, etc.)</a:t>
            </a:r>
          </a:p>
          <a:p>
            <a:pPr marL="237490" indent="-237490" algn="just" defTabSz="804672" rtl="0">
              <a:lnSpc>
                <a:spcPct val="170000"/>
              </a:lnSpc>
              <a:spcBef>
                <a:spcPts val="300"/>
              </a:spcBef>
              <a:buSzTx/>
              <a:buNone/>
              <a:defRPr sz="1496" b="1">
                <a:latin typeface="Comic Sans MS"/>
                <a:ea typeface="Comic Sans MS"/>
                <a:cs typeface="Comic Sans MS"/>
                <a:sym typeface="Comic Sans MS"/>
              </a:defRPr>
            </a:pPr>
            <a:r>
              <a:t>• Agriculture</a:t>
            </a:r>
          </a:p>
          <a:p>
            <a:pPr marL="488950" indent="-251459" algn="just" defTabSz="804672" rtl="0">
              <a:lnSpc>
                <a:spcPct val="170000"/>
              </a:lnSpc>
              <a:spcBef>
                <a:spcPts val="300"/>
              </a:spcBef>
              <a:defRPr sz="1496">
                <a:latin typeface="Comic Sans MS"/>
                <a:ea typeface="Comic Sans MS"/>
                <a:cs typeface="Comic Sans MS"/>
                <a:sym typeface="Comic Sans MS"/>
              </a:defRPr>
            </a:pPr>
            <a:r>
              <a:t>Monitoring animal welfare</a:t>
            </a:r>
          </a:p>
          <a:p>
            <a:pPr marL="488950" indent="-251459" algn="just" defTabSz="804672" rtl="0">
              <a:lnSpc>
                <a:spcPct val="170000"/>
              </a:lnSpc>
              <a:spcBef>
                <a:spcPts val="300"/>
              </a:spcBef>
              <a:defRPr sz="1496">
                <a:latin typeface="Comic Sans MS"/>
                <a:ea typeface="Comic Sans MS"/>
                <a:cs typeface="Comic Sans MS"/>
                <a:sym typeface="Comic Sans MS"/>
              </a:defRPr>
            </a:pPr>
            <a:r>
              <a:t>Monitoring plant growing conditions</a:t>
            </a:r>
          </a:p>
        </p:txBody>
      </p:sp>
    </p:spTree>
    <p:extLst>
      <p:ext uri="{BB962C8B-B14F-4D97-AF65-F5344CB8AC3E}">
        <p14:creationId xmlns:p14="http://schemas.microsoft.com/office/powerpoint/2010/main" val="366967868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Physical and Link Layers Protocols- LoRaWAN</a:t>
            </a:r>
          </a:p>
        </p:txBody>
      </p:sp>
      <p:sp>
        <p:nvSpPr>
          <p:cNvPr id="190" name="Content Placeholder 2"/>
          <p:cNvSpPr txBox="1">
            <a:spLocks noGrp="1"/>
          </p:cNvSpPr>
          <p:nvPr>
            <p:ph type="body" idx="1"/>
          </p:nvPr>
        </p:nvSpPr>
        <p:spPr>
          <a:xfrm>
            <a:off x="590471" y="1603568"/>
            <a:ext cx="10791153" cy="4428445"/>
          </a:xfrm>
          <a:prstGeom prst="rect">
            <a:avLst/>
          </a:prstGeom>
        </p:spPr>
        <p:txBody>
          <a:bodyPr/>
          <a:lstStyle/>
          <a:p>
            <a:pPr marL="277749" indent="-277749" defTabSz="740663" rtl="0">
              <a:spcBef>
                <a:spcPts val="400"/>
              </a:spcBef>
              <a:defRPr sz="1782">
                <a:latin typeface="Comic Sans MS"/>
                <a:ea typeface="Comic Sans MS"/>
                <a:cs typeface="Comic Sans MS"/>
                <a:sym typeface="Comic Sans MS"/>
              </a:defRPr>
            </a:pPr>
            <a:r>
              <a:t>LoRaWAN Layers</a:t>
            </a: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latin typeface="Comic Sans MS"/>
                <a:ea typeface="Comic Sans MS"/>
                <a:cs typeface="Comic Sans MS"/>
                <a:sym typeface="Comic Sans MS"/>
              </a:defRPr>
            </a:pPr>
            <a:endParaRPr/>
          </a:p>
          <a:p>
            <a:pPr marL="277749" indent="-277749" defTabSz="740663" rtl="0">
              <a:spcBef>
                <a:spcPts val="500"/>
              </a:spcBef>
              <a:defRPr sz="1782"/>
            </a:pPr>
            <a:endParaRPr/>
          </a:p>
          <a:p>
            <a:pPr marL="277749" indent="-277749" defTabSz="740663" rtl="0">
              <a:spcBef>
                <a:spcPts val="400"/>
              </a:spcBef>
              <a:defRPr sz="1782"/>
            </a:pPr>
            <a:r>
              <a:t>Semtech is responsible for the PHY layer, while the LoRa Alliance handles the MAC layer and regional frequency bands</a:t>
            </a:r>
          </a:p>
        </p:txBody>
      </p:sp>
      <p:sp>
        <p:nvSpPr>
          <p:cNvPr id="191" name="TextBox 3"/>
          <p:cNvSpPr txBox="1"/>
          <p:nvPr/>
        </p:nvSpPr>
        <p:spPr>
          <a:xfrm>
            <a:off x="161630" y="6402590"/>
            <a:ext cx="11386030"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pic>
        <p:nvPicPr>
          <p:cNvPr id="192" name="Picture 5" descr="Picture 5"/>
          <p:cNvPicPr>
            <a:picLocks noChangeAspect="1"/>
          </p:cNvPicPr>
          <p:nvPr/>
        </p:nvPicPr>
        <p:blipFill>
          <a:blip r:embed="rId3"/>
          <a:stretch>
            <a:fillRect/>
          </a:stretch>
        </p:blipFill>
        <p:spPr>
          <a:xfrm>
            <a:off x="950674" y="2218625"/>
            <a:ext cx="8992224" cy="3301465"/>
          </a:xfrm>
          <a:prstGeom prst="rect">
            <a:avLst/>
          </a:prstGeom>
          <a:ln w="12700">
            <a:miter lim="400000"/>
          </a:ln>
        </p:spPr>
      </p:pic>
    </p:spTree>
    <p:extLst>
      <p:ext uri="{BB962C8B-B14F-4D97-AF65-F5344CB8AC3E}">
        <p14:creationId xmlns:p14="http://schemas.microsoft.com/office/powerpoint/2010/main" val="174630117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Few Use Cases Using LoRa Technology</a:t>
            </a:r>
          </a:p>
        </p:txBody>
      </p:sp>
      <p:pic>
        <p:nvPicPr>
          <p:cNvPr id="281" name="Content Placeholder 2" descr="Content Placeholder 2"/>
          <p:cNvPicPr>
            <a:picLocks noChangeAspect="1"/>
          </p:cNvPicPr>
          <p:nvPr/>
        </p:nvPicPr>
        <p:blipFill>
          <a:blip r:embed="rId2"/>
          <a:stretch>
            <a:fillRect/>
          </a:stretch>
        </p:blipFill>
        <p:spPr>
          <a:xfrm>
            <a:off x="1139316" y="1463039"/>
            <a:ext cx="9913368" cy="4858624"/>
          </a:xfrm>
          <a:prstGeom prst="rect">
            <a:avLst/>
          </a:prstGeom>
          <a:ln w="12700">
            <a:miter lim="400000"/>
          </a:ln>
        </p:spPr>
      </p:pic>
    </p:spTree>
    <p:extLst>
      <p:ext uri="{BB962C8B-B14F-4D97-AF65-F5344CB8AC3E}">
        <p14:creationId xmlns:p14="http://schemas.microsoft.com/office/powerpoint/2010/main" val="21882969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Use Case- Parking Occupancy </a:t>
            </a:r>
          </a:p>
        </p:txBody>
      </p:sp>
      <p:sp>
        <p:nvSpPr>
          <p:cNvPr id="284"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 IOT and LORAWAN</a:t>
            </a:r>
            <a:r>
              <a:rPr>
                <a:solidFill>
                  <a:srgbClr val="000000"/>
                </a:solidFill>
              </a:rPr>
              <a:t>, Quaenet, 2018</a:t>
            </a:r>
          </a:p>
        </p:txBody>
      </p:sp>
      <p:pic>
        <p:nvPicPr>
          <p:cNvPr id="285" name="Content Placeholder 7" descr="Content Placeholder 7"/>
          <p:cNvPicPr>
            <a:picLocks noChangeAspect="1"/>
          </p:cNvPicPr>
          <p:nvPr/>
        </p:nvPicPr>
        <p:blipFill>
          <a:blip r:embed="rId2"/>
          <a:stretch>
            <a:fillRect/>
          </a:stretch>
        </p:blipFill>
        <p:spPr>
          <a:xfrm>
            <a:off x="1618342" y="1563125"/>
            <a:ext cx="7747130" cy="4677276"/>
          </a:xfrm>
          <a:prstGeom prst="rect">
            <a:avLst/>
          </a:prstGeom>
          <a:ln w="12700">
            <a:miter lim="400000"/>
          </a:ln>
        </p:spPr>
      </p:pic>
    </p:spTree>
    <p:extLst>
      <p:ext uri="{BB962C8B-B14F-4D97-AF65-F5344CB8AC3E}">
        <p14:creationId xmlns:p14="http://schemas.microsoft.com/office/powerpoint/2010/main" val="161227344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Use Case- Smart Lighting</a:t>
            </a:r>
          </a:p>
        </p:txBody>
      </p:sp>
      <p:sp>
        <p:nvSpPr>
          <p:cNvPr id="288"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 IOT and LORAWAN</a:t>
            </a:r>
            <a:r>
              <a:rPr>
                <a:solidFill>
                  <a:srgbClr val="000000"/>
                </a:solidFill>
              </a:rPr>
              <a:t>, Quaenet, 2018</a:t>
            </a:r>
          </a:p>
        </p:txBody>
      </p:sp>
      <p:pic>
        <p:nvPicPr>
          <p:cNvPr id="289" name="Content Placeholder 3" descr="Content Placeholder 3"/>
          <p:cNvPicPr>
            <a:picLocks noChangeAspect="1"/>
          </p:cNvPicPr>
          <p:nvPr/>
        </p:nvPicPr>
        <p:blipFill>
          <a:blip r:embed="rId2"/>
          <a:stretch>
            <a:fillRect/>
          </a:stretch>
        </p:blipFill>
        <p:spPr>
          <a:xfrm>
            <a:off x="700424" y="1548610"/>
            <a:ext cx="9769587" cy="4728819"/>
          </a:xfrm>
          <a:prstGeom prst="rect">
            <a:avLst/>
          </a:prstGeom>
          <a:ln w="12700">
            <a:miter lim="400000"/>
          </a:ln>
        </p:spPr>
      </p:pic>
    </p:spTree>
    <p:extLst>
      <p:ext uri="{BB962C8B-B14F-4D97-AF65-F5344CB8AC3E}">
        <p14:creationId xmlns:p14="http://schemas.microsoft.com/office/powerpoint/2010/main" val="362577015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Use Case- Asset Management</a:t>
            </a:r>
          </a:p>
        </p:txBody>
      </p:sp>
      <p:sp>
        <p:nvSpPr>
          <p:cNvPr id="292"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 IOT and LORAWAN</a:t>
            </a:r>
            <a:r>
              <a:rPr>
                <a:solidFill>
                  <a:srgbClr val="000000"/>
                </a:solidFill>
              </a:rPr>
              <a:t>, Quaenet, 2018</a:t>
            </a:r>
          </a:p>
        </p:txBody>
      </p:sp>
      <p:pic>
        <p:nvPicPr>
          <p:cNvPr id="293" name="Content Placeholder 4" descr="Content Placeholder 4"/>
          <p:cNvPicPr>
            <a:picLocks noChangeAspect="1"/>
          </p:cNvPicPr>
          <p:nvPr/>
        </p:nvPicPr>
        <p:blipFill>
          <a:blip r:embed="rId2"/>
          <a:stretch>
            <a:fillRect/>
          </a:stretch>
        </p:blipFill>
        <p:spPr>
          <a:xfrm>
            <a:off x="1211942" y="1483295"/>
            <a:ext cx="8824688" cy="4863602"/>
          </a:xfrm>
          <a:prstGeom prst="rect">
            <a:avLst/>
          </a:prstGeom>
          <a:ln w="12700">
            <a:miter lim="400000"/>
          </a:ln>
        </p:spPr>
      </p:pic>
    </p:spTree>
    <p:extLst>
      <p:ext uri="{BB962C8B-B14F-4D97-AF65-F5344CB8AC3E}">
        <p14:creationId xmlns:p14="http://schemas.microsoft.com/office/powerpoint/2010/main" val="32234913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Use Case- Smart Waste Management</a:t>
            </a:r>
          </a:p>
        </p:txBody>
      </p:sp>
      <p:sp>
        <p:nvSpPr>
          <p:cNvPr id="296"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 IOT and LORAWAN</a:t>
            </a:r>
            <a:r>
              <a:rPr>
                <a:solidFill>
                  <a:srgbClr val="000000"/>
                </a:solidFill>
              </a:rPr>
              <a:t>, Quaenet, 2018</a:t>
            </a:r>
          </a:p>
        </p:txBody>
      </p:sp>
      <p:pic>
        <p:nvPicPr>
          <p:cNvPr id="297" name="Content Placeholder 3" descr="Content Placeholder 3"/>
          <p:cNvPicPr>
            <a:picLocks noChangeAspect="1"/>
          </p:cNvPicPr>
          <p:nvPr/>
        </p:nvPicPr>
        <p:blipFill>
          <a:blip r:embed="rId2"/>
          <a:stretch>
            <a:fillRect/>
          </a:stretch>
        </p:blipFill>
        <p:spPr>
          <a:xfrm>
            <a:off x="1625600" y="1207460"/>
            <a:ext cx="8236857" cy="5488238"/>
          </a:xfrm>
          <a:prstGeom prst="rect">
            <a:avLst/>
          </a:prstGeom>
          <a:ln w="12700">
            <a:miter lim="400000"/>
          </a:ln>
        </p:spPr>
      </p:pic>
    </p:spTree>
    <p:extLst>
      <p:ext uri="{BB962C8B-B14F-4D97-AF65-F5344CB8AC3E}">
        <p14:creationId xmlns:p14="http://schemas.microsoft.com/office/powerpoint/2010/main" val="344553169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Use Case- Smart Environment</a:t>
            </a:r>
          </a:p>
        </p:txBody>
      </p:sp>
      <p:sp>
        <p:nvSpPr>
          <p:cNvPr id="300"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 IOT and LORAWAN</a:t>
            </a:r>
            <a:r>
              <a:rPr>
                <a:solidFill>
                  <a:srgbClr val="000000"/>
                </a:solidFill>
              </a:rPr>
              <a:t>, Quaenet, 2018</a:t>
            </a:r>
          </a:p>
        </p:txBody>
      </p:sp>
      <p:pic>
        <p:nvPicPr>
          <p:cNvPr id="301" name="Content Placeholder 4" descr="Content Placeholder 4"/>
          <p:cNvPicPr>
            <a:picLocks noChangeAspect="1"/>
          </p:cNvPicPr>
          <p:nvPr/>
        </p:nvPicPr>
        <p:blipFill>
          <a:blip r:embed="rId2"/>
          <a:stretch>
            <a:fillRect/>
          </a:stretch>
        </p:blipFill>
        <p:spPr>
          <a:xfrm>
            <a:off x="1284514" y="1548610"/>
            <a:ext cx="8824687" cy="4703338"/>
          </a:xfrm>
          <a:prstGeom prst="rect">
            <a:avLst/>
          </a:prstGeom>
          <a:ln w="12700">
            <a:miter lim="400000"/>
          </a:ln>
        </p:spPr>
      </p:pic>
    </p:spTree>
    <p:extLst>
      <p:ext uri="{BB962C8B-B14F-4D97-AF65-F5344CB8AC3E}">
        <p14:creationId xmlns:p14="http://schemas.microsoft.com/office/powerpoint/2010/main" val="1325734980"/>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700424" y="374755"/>
            <a:ext cx="10791153" cy="763673"/>
          </a:xfrm>
          <a:prstGeom prst="rect">
            <a:avLst/>
          </a:prstGeom>
        </p:spPr>
        <p:txBody>
          <a:bodyPr/>
          <a:lstStyle>
            <a:lvl1pPr algn="l">
              <a:defRPr>
                <a:latin typeface="Comic Sans MS"/>
                <a:ea typeface="Comic Sans MS"/>
                <a:cs typeface="Comic Sans MS"/>
                <a:sym typeface="Comic Sans MS"/>
              </a:defRPr>
            </a:lvl1pPr>
          </a:lstStyle>
          <a:p>
            <a:pPr rtl="0">
              <a:defRPr/>
            </a:pPr>
            <a:r>
              <a:t>LoRaWAN Use Case- Cold Storage Monitoring</a:t>
            </a:r>
          </a:p>
        </p:txBody>
      </p:sp>
      <p:sp>
        <p:nvSpPr>
          <p:cNvPr id="304" name="TextBox 5"/>
          <p:cNvSpPr txBox="1"/>
          <p:nvPr/>
        </p:nvSpPr>
        <p:spPr>
          <a:xfrm>
            <a:off x="483602" y="6387920"/>
            <a:ext cx="11280605"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solidFill>
                  <a:srgbClr val="FF0000"/>
                </a:solidFill>
                <a:latin typeface="Comic Sans MS"/>
                <a:ea typeface="Comic Sans MS"/>
                <a:cs typeface="Comic Sans MS"/>
                <a:sym typeface="Comic Sans MS"/>
              </a:defRPr>
            </a:pPr>
            <a:r>
              <a:t> IOT and LORAWAN</a:t>
            </a:r>
            <a:r>
              <a:rPr>
                <a:solidFill>
                  <a:srgbClr val="000000"/>
                </a:solidFill>
              </a:rPr>
              <a:t>, Quaenet, 2018</a:t>
            </a:r>
          </a:p>
        </p:txBody>
      </p:sp>
      <p:pic>
        <p:nvPicPr>
          <p:cNvPr id="305" name="Content Placeholder 3" descr="Content Placeholder 3"/>
          <p:cNvPicPr>
            <a:picLocks noChangeAspect="1"/>
          </p:cNvPicPr>
          <p:nvPr/>
        </p:nvPicPr>
        <p:blipFill>
          <a:blip r:embed="rId2"/>
          <a:stretch>
            <a:fillRect/>
          </a:stretch>
        </p:blipFill>
        <p:spPr>
          <a:xfrm>
            <a:off x="2922235" y="1548610"/>
            <a:ext cx="6347530" cy="4429126"/>
          </a:xfrm>
          <a:prstGeom prst="rect">
            <a:avLst/>
          </a:prstGeom>
          <a:ln w="12700">
            <a:miter lim="400000"/>
          </a:ln>
        </p:spPr>
      </p:pic>
    </p:spTree>
    <p:extLst>
      <p:ext uri="{BB962C8B-B14F-4D97-AF65-F5344CB8AC3E}">
        <p14:creationId xmlns:p14="http://schemas.microsoft.com/office/powerpoint/2010/main" val="241400452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08" name="Content Placeholder 2"/>
          <p:cNvSpPr txBox="1">
            <a:spLocks noGrp="1"/>
          </p:cNvSpPr>
          <p:nvPr>
            <p:ph type="body" idx="1"/>
          </p:nvPr>
        </p:nvSpPr>
        <p:spPr>
          <a:xfrm>
            <a:off x="802227" y="1589315"/>
            <a:ext cx="10791153" cy="4741082"/>
          </a:xfrm>
          <a:prstGeom prst="rect">
            <a:avLst/>
          </a:prstGeom>
        </p:spPr>
        <p:txBody>
          <a:bodyPr/>
          <a:lstStyle/>
          <a:p>
            <a:pPr rtl="0">
              <a:defRPr/>
            </a:pPr>
            <a:r>
              <a:t>LoRaWAN 1.0.2 regional specifications describe the use of the main unlicensed sub-GHz frequency bands of </a:t>
            </a:r>
          </a:p>
          <a:p>
            <a:pPr lvl="1" rtl="0">
              <a:defRPr/>
            </a:pPr>
            <a:r>
              <a:t>433 MHz, </a:t>
            </a:r>
          </a:p>
          <a:p>
            <a:pPr lvl="1" rtl="0">
              <a:defRPr/>
            </a:pPr>
            <a:r>
              <a:t>779–787 MHz, </a:t>
            </a:r>
          </a:p>
          <a:p>
            <a:pPr lvl="1" rtl="0">
              <a:defRPr/>
            </a:pPr>
            <a:r>
              <a:t>863–870 MHz, </a:t>
            </a:r>
          </a:p>
          <a:p>
            <a:pPr lvl="1" rtl="0">
              <a:defRPr/>
            </a:pPr>
            <a:r>
              <a:t>and 902–928 MHz, </a:t>
            </a:r>
          </a:p>
          <a:p>
            <a:pPr lvl="1" rtl="0">
              <a:defRPr/>
            </a:pPr>
            <a:r>
              <a:t>as well as regional profiles for a subset of the 902–928 MHz bandwidth</a:t>
            </a:r>
          </a:p>
          <a:p>
            <a:pPr marL="1143000" lvl="2" indent="-228600" rtl="0">
              <a:spcBef>
                <a:spcPts val="500"/>
              </a:spcBef>
              <a:defRPr sz="2400"/>
            </a:pPr>
            <a:r>
              <a:t>For example, Australia utilizes 915–928 MHz frequency bands, while South Korea uses 920–923 MHz and Japan uses 920–928 MHz.</a:t>
            </a:r>
          </a:p>
        </p:txBody>
      </p:sp>
      <p:sp>
        <p:nvSpPr>
          <p:cNvPr id="309" name="TextBox 3"/>
          <p:cNvSpPr txBox="1"/>
          <p:nvPr/>
        </p:nvSpPr>
        <p:spPr>
          <a:xfrm>
            <a:off x="161630" y="6509002"/>
            <a:ext cx="11386030" cy="383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spTree>
    <p:extLst>
      <p:ext uri="{BB962C8B-B14F-4D97-AF65-F5344CB8AC3E}">
        <p14:creationId xmlns:p14="http://schemas.microsoft.com/office/powerpoint/2010/main" val="392359125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le 1"/>
          <p:cNvSpPr txBox="1">
            <a:spLocks noGrp="1"/>
          </p:cNvSpPr>
          <p:nvPr>
            <p:ph type="title"/>
          </p:nvPr>
        </p:nvSpPr>
        <p:spPr>
          <a:xfrm>
            <a:off x="700423" y="374901"/>
            <a:ext cx="11636483" cy="763526"/>
          </a:xfrm>
          <a:prstGeom prst="rect">
            <a:avLst/>
          </a:prstGeom>
        </p:spPr>
        <p:txBody>
          <a:bodyPr/>
          <a:lstStyle>
            <a:lvl1pPr algn="l">
              <a:defRPr>
                <a:latin typeface="Comic Sans MS"/>
                <a:ea typeface="Comic Sans MS"/>
                <a:cs typeface="Comic Sans MS"/>
                <a:sym typeface="Comic Sans MS"/>
              </a:defRPr>
            </a:lvl1pPr>
          </a:lstStyle>
          <a:p>
            <a:pPr rtl="0">
              <a:defRPr/>
            </a:pPr>
            <a:r>
              <a:t>Changing Frequency for Every Transmission</a:t>
            </a:r>
          </a:p>
        </p:txBody>
      </p:sp>
      <p:sp>
        <p:nvSpPr>
          <p:cNvPr id="314" name="Content Placeholder 2"/>
          <p:cNvSpPr txBox="1">
            <a:spLocks noGrp="1"/>
          </p:cNvSpPr>
          <p:nvPr>
            <p:ph type="body" sz="half" idx="1"/>
          </p:nvPr>
        </p:nvSpPr>
        <p:spPr>
          <a:xfrm>
            <a:off x="700424" y="1302346"/>
            <a:ext cx="11291707" cy="2115412"/>
          </a:xfrm>
          <a:prstGeom prst="rect">
            <a:avLst/>
          </a:prstGeom>
        </p:spPr>
        <p:txBody>
          <a:bodyPr/>
          <a:lstStyle/>
          <a:p>
            <a:pPr algn="just" rtl="0">
              <a:lnSpc>
                <a:spcPct val="170000"/>
              </a:lnSpc>
              <a:spcBef>
                <a:spcPts val="400"/>
              </a:spcBef>
              <a:defRPr sz="1800">
                <a:latin typeface="Comic Sans MS"/>
                <a:ea typeface="Comic Sans MS"/>
                <a:cs typeface="Comic Sans MS"/>
                <a:sym typeface="Comic Sans MS"/>
              </a:defRPr>
            </a:pPr>
            <a:r>
              <a:t>An end device changes channel in a pseudo-random fashion for every transmission. Changing frequencies makes the system more robust to interferences.</a:t>
            </a:r>
          </a:p>
          <a:p>
            <a:pPr algn="just" rtl="0">
              <a:lnSpc>
                <a:spcPct val="170000"/>
              </a:lnSpc>
              <a:spcBef>
                <a:spcPts val="400"/>
              </a:spcBef>
              <a:defRPr sz="1800">
                <a:latin typeface="Comic Sans MS"/>
                <a:ea typeface="Comic Sans MS"/>
                <a:cs typeface="Comic Sans MS"/>
                <a:sym typeface="Comic Sans MS"/>
              </a:defRPr>
            </a:pPr>
            <a:r>
              <a:t>For example in Europe for uplink transmissions 8 different frequencies are used.</a:t>
            </a:r>
          </a:p>
        </p:txBody>
      </p:sp>
      <p:pic>
        <p:nvPicPr>
          <p:cNvPr id="315" name="Picture 2" descr="Picture 2"/>
          <p:cNvPicPr>
            <a:picLocks noChangeAspect="1"/>
          </p:cNvPicPr>
          <p:nvPr/>
        </p:nvPicPr>
        <p:blipFill>
          <a:blip r:embed="rId2"/>
          <a:stretch>
            <a:fillRect/>
          </a:stretch>
        </p:blipFill>
        <p:spPr>
          <a:xfrm>
            <a:off x="985236" y="3897441"/>
            <a:ext cx="10263415" cy="2322229"/>
          </a:xfrm>
          <a:prstGeom prst="rect">
            <a:avLst/>
          </a:prstGeom>
          <a:ln w="12700">
            <a:miter lim="400000"/>
          </a:ln>
        </p:spPr>
      </p:pic>
    </p:spTree>
    <p:extLst>
      <p:ext uri="{BB962C8B-B14F-4D97-AF65-F5344CB8AC3E}">
        <p14:creationId xmlns:p14="http://schemas.microsoft.com/office/powerpoint/2010/main" val="179188484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1"/>
          <p:cNvSpPr txBox="1">
            <a:spLocks noGrp="1"/>
          </p:cNvSpPr>
          <p:nvPr>
            <p:ph type="title"/>
          </p:nvPr>
        </p:nvSpPr>
        <p:spPr>
          <a:xfrm>
            <a:off x="700423" y="374901"/>
            <a:ext cx="11636483" cy="763526"/>
          </a:xfrm>
          <a:prstGeom prst="rect">
            <a:avLst/>
          </a:prstGeom>
        </p:spPr>
        <p:txBody>
          <a:bodyPr/>
          <a:lstStyle>
            <a:lvl1pPr algn="l">
              <a:defRPr>
                <a:latin typeface="Comic Sans MS"/>
                <a:ea typeface="Comic Sans MS"/>
                <a:cs typeface="Comic Sans MS"/>
                <a:sym typeface="Comic Sans MS"/>
              </a:defRPr>
            </a:lvl1pPr>
          </a:lstStyle>
          <a:p>
            <a:pPr rtl="0">
              <a:defRPr/>
            </a:pPr>
            <a:r>
              <a:t>Dwell Time &amp; Hop Time</a:t>
            </a:r>
          </a:p>
        </p:txBody>
      </p:sp>
      <p:sp>
        <p:nvSpPr>
          <p:cNvPr id="318" name="Content Placeholder 2"/>
          <p:cNvSpPr txBox="1">
            <a:spLocks noGrp="1"/>
          </p:cNvSpPr>
          <p:nvPr>
            <p:ph type="body" sz="half" idx="1"/>
          </p:nvPr>
        </p:nvSpPr>
        <p:spPr>
          <a:xfrm>
            <a:off x="700424" y="1302346"/>
            <a:ext cx="11291707" cy="2115412"/>
          </a:xfrm>
          <a:prstGeom prst="rect">
            <a:avLst/>
          </a:prstGeom>
        </p:spPr>
        <p:txBody>
          <a:bodyPr/>
          <a:lstStyle/>
          <a:p>
            <a:pPr algn="just" rtl="0">
              <a:lnSpc>
                <a:spcPct val="170000"/>
              </a:lnSpc>
              <a:spcBef>
                <a:spcPts val="400"/>
              </a:spcBef>
              <a:defRPr sz="1800">
                <a:latin typeface="Comic Sans MS"/>
                <a:ea typeface="Comic Sans MS"/>
                <a:cs typeface="Comic Sans MS"/>
                <a:sym typeface="Comic Sans MS"/>
              </a:defRPr>
            </a:pPr>
            <a:r>
              <a:t>Dwell time (or transmit time) is the amount of time needed to transmit on a frequency.</a:t>
            </a:r>
          </a:p>
          <a:p>
            <a:pPr algn="just" rtl="0">
              <a:lnSpc>
                <a:spcPct val="170000"/>
              </a:lnSpc>
              <a:spcBef>
                <a:spcPts val="400"/>
              </a:spcBef>
              <a:defRPr sz="1800">
                <a:latin typeface="Comic Sans MS"/>
                <a:ea typeface="Comic Sans MS"/>
                <a:cs typeface="Comic Sans MS"/>
                <a:sym typeface="Comic Sans MS"/>
              </a:defRPr>
            </a:pPr>
            <a:r>
              <a:t>Hop time is the amount of time needed to change from one frequency to another in which the radio is not transmitting</a:t>
            </a:r>
          </a:p>
        </p:txBody>
      </p:sp>
      <p:pic>
        <p:nvPicPr>
          <p:cNvPr id="319" name="Picture 4" descr="Picture 4"/>
          <p:cNvPicPr>
            <a:picLocks noChangeAspect="1"/>
          </p:cNvPicPr>
          <p:nvPr/>
        </p:nvPicPr>
        <p:blipFill>
          <a:blip r:embed="rId2"/>
          <a:stretch>
            <a:fillRect/>
          </a:stretch>
        </p:blipFill>
        <p:spPr>
          <a:xfrm>
            <a:off x="2817915" y="3417758"/>
            <a:ext cx="5846400" cy="2867277"/>
          </a:xfrm>
          <a:prstGeom prst="rect">
            <a:avLst/>
          </a:prstGeom>
          <a:ln w="12700">
            <a:miter lim="400000"/>
          </a:ln>
        </p:spPr>
      </p:pic>
    </p:spTree>
    <p:extLst>
      <p:ext uri="{BB962C8B-B14F-4D97-AF65-F5344CB8AC3E}">
        <p14:creationId xmlns:p14="http://schemas.microsoft.com/office/powerpoint/2010/main" val="283493795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LoRaWAN-Standardization and Alliances</a:t>
            </a:r>
          </a:p>
        </p:txBody>
      </p:sp>
      <p:sp>
        <p:nvSpPr>
          <p:cNvPr id="197" name="Content Placeholder 2"/>
          <p:cNvSpPr txBox="1">
            <a:spLocks noGrp="1"/>
          </p:cNvSpPr>
          <p:nvPr>
            <p:ph type="body" idx="1"/>
          </p:nvPr>
        </p:nvSpPr>
        <p:spPr>
          <a:xfrm>
            <a:off x="590471" y="1603568"/>
            <a:ext cx="10791153" cy="4428445"/>
          </a:xfrm>
          <a:prstGeom prst="rect">
            <a:avLst/>
          </a:prstGeom>
        </p:spPr>
        <p:txBody>
          <a:bodyPr/>
          <a:lstStyle/>
          <a:p>
            <a:pPr marL="312039" indent="-312039" defTabSz="832104" rtl="0">
              <a:defRPr sz="2548"/>
            </a:pPr>
            <a:r>
              <a:t>Initially, LoRa was a physical layer, or Layer 1, modulation that was developed by a French company named Cycleo. Later, Cycleo was acquired by Semtech (in 2012). </a:t>
            </a:r>
          </a:p>
          <a:p>
            <a:pPr marL="676084" lvl="1" indent="-260032" defTabSz="832104" rtl="0">
              <a:spcBef>
                <a:spcPts val="500"/>
              </a:spcBef>
              <a:defRPr sz="2184"/>
            </a:pPr>
            <a:r>
              <a:t>Semtech LoRa as a Layer 1 PHY modulation technology is available through multiple chipset vendors. </a:t>
            </a:r>
          </a:p>
          <a:p>
            <a:pPr marL="676084" lvl="1" indent="-260032" defTabSz="832104" rtl="0">
              <a:spcBef>
                <a:spcPts val="500"/>
              </a:spcBef>
              <a:defRPr sz="2184"/>
            </a:pPr>
            <a:r>
              <a:t>Semtech has licensed its LoRa intellectual property (ip) to other chip manufacturers, such as HopeRF, Microchip, Dorji, etc.</a:t>
            </a:r>
          </a:p>
          <a:p>
            <a:pPr marL="676084" lvl="1" indent="-260032" defTabSz="832104" rtl="0">
              <a:defRPr sz="2184"/>
            </a:pPr>
            <a:endParaRPr/>
          </a:p>
          <a:p>
            <a:pPr marL="312039" indent="-312039" defTabSz="832104" rtl="0">
              <a:defRPr sz="2548"/>
            </a:pPr>
            <a:r>
              <a:t>Optimized for long-range, two-way communications and low power consumption, the technology evolved from Layer 1 to a broader scope through the creation of the LoRa Alliance.</a:t>
            </a:r>
          </a:p>
        </p:txBody>
      </p:sp>
      <p:sp>
        <p:nvSpPr>
          <p:cNvPr id="198" name="TextBox 3"/>
          <p:cNvSpPr txBox="1"/>
          <p:nvPr/>
        </p:nvSpPr>
        <p:spPr>
          <a:xfrm>
            <a:off x="161630" y="6402590"/>
            <a:ext cx="11386030"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spTree>
    <p:extLst>
      <p:ext uri="{BB962C8B-B14F-4D97-AF65-F5344CB8AC3E}">
        <p14:creationId xmlns:p14="http://schemas.microsoft.com/office/powerpoint/2010/main" val="2361047120"/>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700424" y="374901"/>
            <a:ext cx="11291707" cy="763526"/>
          </a:xfrm>
          <a:prstGeom prst="rect">
            <a:avLst/>
          </a:prstGeom>
        </p:spPr>
        <p:txBody>
          <a:bodyPr/>
          <a:lstStyle>
            <a:lvl1pPr algn="l">
              <a:defRPr>
                <a:latin typeface="Comic Sans MS"/>
                <a:ea typeface="Comic Sans MS"/>
                <a:cs typeface="Comic Sans MS"/>
                <a:sym typeface="Comic Sans MS"/>
              </a:defRPr>
            </a:lvl1pPr>
          </a:lstStyle>
          <a:p>
            <a:pPr rtl="0">
              <a:defRPr/>
            </a:pPr>
            <a:r>
              <a:t>ISM Band and Duty Cycle</a:t>
            </a:r>
          </a:p>
        </p:txBody>
      </p:sp>
      <p:sp>
        <p:nvSpPr>
          <p:cNvPr id="322" name="Content Placeholder 2"/>
          <p:cNvSpPr txBox="1">
            <a:spLocks noGrp="1"/>
          </p:cNvSpPr>
          <p:nvPr>
            <p:ph type="body" idx="1"/>
          </p:nvPr>
        </p:nvSpPr>
        <p:spPr>
          <a:xfrm>
            <a:off x="700424" y="1302344"/>
            <a:ext cx="11291707" cy="5248359"/>
          </a:xfrm>
          <a:prstGeom prst="rect">
            <a:avLst/>
          </a:prstGeom>
        </p:spPr>
        <p:txBody>
          <a:bodyPr/>
          <a:lstStyle/>
          <a:p>
            <a:pPr marL="322325" indent="-322325" algn="just" defTabSz="859536" rtl="0">
              <a:lnSpc>
                <a:spcPct val="170000"/>
              </a:lnSpc>
              <a:spcBef>
                <a:spcPts val="400"/>
              </a:spcBef>
              <a:defRPr sz="1879">
                <a:latin typeface="Comic Sans MS"/>
                <a:ea typeface="Comic Sans MS"/>
                <a:cs typeface="Comic Sans MS"/>
                <a:sym typeface="Comic Sans MS"/>
              </a:defRPr>
            </a:pPr>
            <a:r>
              <a:t>In Europe when using the ISM band frequencies (863 MHz - 870 MHz) users must comply to the following rules:</a:t>
            </a:r>
          </a:p>
          <a:p>
            <a:pPr marL="698373" lvl="1" indent="-268604" algn="just" defTabSz="859536" rtl="0">
              <a:lnSpc>
                <a:spcPct val="170000"/>
              </a:lnSpc>
              <a:spcBef>
                <a:spcPts val="400"/>
              </a:spcBef>
              <a:defRPr sz="1879">
                <a:latin typeface="Comic Sans MS"/>
                <a:ea typeface="Comic Sans MS"/>
                <a:cs typeface="Comic Sans MS"/>
                <a:sym typeface="Comic Sans MS"/>
              </a:defRPr>
            </a:pPr>
            <a:r>
              <a:t> For uplink, the maximum transmission power is limited to 25mW (14 dBm). </a:t>
            </a:r>
          </a:p>
          <a:p>
            <a:pPr marL="698373" lvl="1" indent="-268604" algn="just" defTabSz="859536" rtl="0">
              <a:lnSpc>
                <a:spcPct val="170000"/>
              </a:lnSpc>
              <a:spcBef>
                <a:spcPts val="400"/>
              </a:spcBef>
              <a:defRPr sz="1879">
                <a:latin typeface="Comic Sans MS"/>
                <a:ea typeface="Comic Sans MS"/>
                <a:cs typeface="Comic Sans MS"/>
                <a:sym typeface="Comic Sans MS"/>
              </a:defRPr>
            </a:pPr>
            <a:r>
              <a:t>For downlink (for 869.525MHz), the maximum transmission power is limited to 0.5W (27 dBm)</a:t>
            </a:r>
          </a:p>
          <a:p>
            <a:pPr marL="698373" lvl="1" indent="-268604" algn="just" defTabSz="859536" rtl="0">
              <a:lnSpc>
                <a:spcPct val="170000"/>
              </a:lnSpc>
              <a:spcBef>
                <a:spcPts val="400"/>
              </a:spcBef>
              <a:defRPr sz="1879">
                <a:latin typeface="Comic Sans MS"/>
                <a:ea typeface="Comic Sans MS"/>
                <a:cs typeface="Comic Sans MS"/>
                <a:sym typeface="Comic Sans MS"/>
              </a:defRPr>
            </a:pPr>
            <a:r>
              <a:t>There is an 0.1% and 1.0% duty cycle per day depending on the channel.</a:t>
            </a:r>
          </a:p>
          <a:p>
            <a:pPr marL="322325" indent="-322325" algn="just" defTabSz="859536" rtl="0">
              <a:lnSpc>
                <a:spcPct val="170000"/>
              </a:lnSpc>
              <a:defRPr sz="1879">
                <a:latin typeface="Comic Sans MS"/>
                <a:ea typeface="Comic Sans MS"/>
                <a:cs typeface="Comic Sans MS"/>
                <a:sym typeface="Comic Sans MS"/>
              </a:defRPr>
            </a:pPr>
            <a:endParaRPr/>
          </a:p>
          <a:p>
            <a:pPr marL="322325" indent="-322325" algn="just" defTabSz="859536" rtl="0">
              <a:lnSpc>
                <a:spcPct val="170000"/>
              </a:lnSpc>
              <a:spcBef>
                <a:spcPts val="400"/>
              </a:spcBef>
              <a:defRPr sz="1879">
                <a:latin typeface="Comic Sans MS"/>
                <a:ea typeface="Comic Sans MS"/>
                <a:cs typeface="Comic Sans MS"/>
                <a:sym typeface="Comic Sans MS"/>
              </a:defRPr>
            </a:pPr>
            <a:r>
              <a:t>Besides these ISM band rules, the network service provider (for example The Things Network) can also add additional restrictions.</a:t>
            </a:r>
          </a:p>
        </p:txBody>
      </p:sp>
    </p:spTree>
    <p:extLst>
      <p:ext uri="{BB962C8B-B14F-4D97-AF65-F5344CB8AC3E}">
        <p14:creationId xmlns:p14="http://schemas.microsoft.com/office/powerpoint/2010/main" val="142582254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p:cNvSpPr txBox="1">
            <a:spLocks noGrp="1"/>
          </p:cNvSpPr>
          <p:nvPr>
            <p:ph type="title"/>
          </p:nvPr>
        </p:nvSpPr>
        <p:spPr>
          <a:xfrm>
            <a:off x="700424" y="374901"/>
            <a:ext cx="11291707" cy="763526"/>
          </a:xfrm>
          <a:prstGeom prst="rect">
            <a:avLst/>
          </a:prstGeom>
        </p:spPr>
        <p:txBody>
          <a:bodyPr/>
          <a:lstStyle>
            <a:lvl1pPr algn="l">
              <a:defRPr>
                <a:latin typeface="Comic Sans MS"/>
                <a:ea typeface="Comic Sans MS"/>
                <a:cs typeface="Comic Sans MS"/>
                <a:sym typeface="Comic Sans MS"/>
              </a:defRPr>
            </a:lvl1pPr>
          </a:lstStyle>
          <a:p>
            <a:pPr rtl="0">
              <a:defRPr/>
            </a:pPr>
            <a:r>
              <a:t>Time on Air (ToA)</a:t>
            </a:r>
          </a:p>
        </p:txBody>
      </p:sp>
      <p:sp>
        <p:nvSpPr>
          <p:cNvPr id="325" name="Content Placeholder 2"/>
          <p:cNvSpPr txBox="1">
            <a:spLocks noGrp="1"/>
          </p:cNvSpPr>
          <p:nvPr>
            <p:ph type="body" sz="quarter" idx="1"/>
          </p:nvPr>
        </p:nvSpPr>
        <p:spPr>
          <a:xfrm>
            <a:off x="700424" y="1302346"/>
            <a:ext cx="11291707" cy="1141052"/>
          </a:xfrm>
          <a:prstGeom prst="rect">
            <a:avLst/>
          </a:prstGeom>
        </p:spPr>
        <p:txBody>
          <a:bodyPr/>
          <a:lstStyle>
            <a:lvl1pPr algn="just">
              <a:lnSpc>
                <a:spcPct val="170000"/>
              </a:lnSpc>
              <a:spcBef>
                <a:spcPts val="400"/>
              </a:spcBef>
              <a:defRPr sz="1800">
                <a:latin typeface="Comic Sans MS"/>
                <a:ea typeface="Comic Sans MS"/>
                <a:cs typeface="Comic Sans MS"/>
                <a:sym typeface="Comic Sans MS"/>
              </a:defRPr>
            </a:lvl1pPr>
          </a:lstStyle>
          <a:p>
            <a:pPr rtl="0">
              <a:defRPr/>
            </a:pPr>
            <a:r>
              <a:t>When a signal is send from a sender it takes a certain amount of time before a receiver receives this signal. This time is called Time on Air (ToA).</a:t>
            </a:r>
          </a:p>
        </p:txBody>
      </p:sp>
      <p:pic>
        <p:nvPicPr>
          <p:cNvPr id="326" name="Picture 4" descr="Picture 4"/>
          <p:cNvPicPr>
            <a:picLocks noChangeAspect="1"/>
          </p:cNvPicPr>
          <p:nvPr/>
        </p:nvPicPr>
        <p:blipFill>
          <a:blip r:embed="rId2"/>
          <a:stretch>
            <a:fillRect/>
          </a:stretch>
        </p:blipFill>
        <p:spPr>
          <a:xfrm>
            <a:off x="1148542" y="2848130"/>
            <a:ext cx="10094378" cy="2890137"/>
          </a:xfrm>
          <a:prstGeom prst="rect">
            <a:avLst/>
          </a:prstGeom>
          <a:ln w="12700">
            <a:miter lim="400000"/>
          </a:ln>
        </p:spPr>
      </p:pic>
    </p:spTree>
    <p:extLst>
      <p:ext uri="{BB962C8B-B14F-4D97-AF65-F5344CB8AC3E}">
        <p14:creationId xmlns:p14="http://schemas.microsoft.com/office/powerpoint/2010/main" val="245372331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Title 1"/>
          <p:cNvSpPr txBox="1">
            <a:spLocks noGrp="1"/>
          </p:cNvSpPr>
          <p:nvPr>
            <p:ph type="title"/>
          </p:nvPr>
        </p:nvSpPr>
        <p:spPr>
          <a:xfrm>
            <a:off x="700424" y="374901"/>
            <a:ext cx="11291707" cy="763526"/>
          </a:xfrm>
          <a:prstGeom prst="rect">
            <a:avLst/>
          </a:prstGeom>
        </p:spPr>
        <p:txBody>
          <a:bodyPr/>
          <a:lstStyle>
            <a:lvl1pPr algn="l">
              <a:defRPr>
                <a:latin typeface="Comic Sans MS"/>
                <a:ea typeface="Comic Sans MS"/>
                <a:cs typeface="Comic Sans MS"/>
                <a:sym typeface="Comic Sans MS"/>
              </a:defRPr>
            </a:lvl1pPr>
          </a:lstStyle>
          <a:p>
            <a:pPr rtl="0">
              <a:defRPr/>
            </a:pPr>
            <a:r>
              <a:t>Time on Air (ToA)</a:t>
            </a:r>
          </a:p>
        </p:txBody>
      </p:sp>
      <p:sp>
        <p:nvSpPr>
          <p:cNvPr id="329" name="Content Placeholder 2"/>
          <p:cNvSpPr txBox="1">
            <a:spLocks noGrp="1"/>
          </p:cNvSpPr>
          <p:nvPr>
            <p:ph type="body" sz="quarter" idx="1"/>
          </p:nvPr>
        </p:nvSpPr>
        <p:spPr>
          <a:xfrm>
            <a:off x="700424" y="1302346"/>
            <a:ext cx="11291707" cy="1141052"/>
          </a:xfrm>
          <a:prstGeom prst="rect">
            <a:avLst/>
          </a:prstGeom>
        </p:spPr>
        <p:txBody>
          <a:bodyPr/>
          <a:lstStyle>
            <a:lvl1pPr algn="just">
              <a:lnSpc>
                <a:spcPct val="170000"/>
              </a:lnSpc>
              <a:spcBef>
                <a:spcPts val="400"/>
              </a:spcBef>
              <a:defRPr sz="1800">
                <a:latin typeface="Comic Sans MS"/>
                <a:ea typeface="Comic Sans MS"/>
                <a:cs typeface="Comic Sans MS"/>
                <a:sym typeface="Comic Sans MS"/>
              </a:defRPr>
            </a:lvl1pPr>
          </a:lstStyle>
          <a:p>
            <a:pPr rtl="0">
              <a:defRPr/>
            </a:pPr>
            <a:r>
              <a:t>Duty cycle is the proportion of time during which a component, device, or system is operated. The duty cycle can be expressed as a ratio or as a percentage.</a:t>
            </a:r>
          </a:p>
        </p:txBody>
      </p:sp>
      <p:pic>
        <p:nvPicPr>
          <p:cNvPr id="330" name="Picture 4" descr="Picture 4"/>
          <p:cNvPicPr>
            <a:picLocks noChangeAspect="1"/>
          </p:cNvPicPr>
          <p:nvPr/>
        </p:nvPicPr>
        <p:blipFill>
          <a:blip r:embed="rId2"/>
          <a:stretch>
            <a:fillRect/>
          </a:stretch>
        </p:blipFill>
        <p:spPr>
          <a:xfrm>
            <a:off x="1073592" y="2443397"/>
            <a:ext cx="10094377" cy="2890136"/>
          </a:xfrm>
          <a:prstGeom prst="rect">
            <a:avLst/>
          </a:prstGeom>
          <a:ln w="12700">
            <a:miter lim="400000"/>
          </a:ln>
        </p:spPr>
      </p:pic>
      <p:sp>
        <p:nvSpPr>
          <p:cNvPr id="331" name="Content Placeholder 2"/>
          <p:cNvSpPr txBox="1"/>
          <p:nvPr/>
        </p:nvSpPr>
        <p:spPr>
          <a:xfrm>
            <a:off x="746144" y="5499591"/>
            <a:ext cx="11200267" cy="948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900" indent="-342900" algn="just">
              <a:lnSpc>
                <a:spcPct val="170000"/>
              </a:lnSpc>
              <a:spcBef>
                <a:spcPts val="400"/>
              </a:spcBef>
              <a:buSzPct val="100000"/>
              <a:buFont typeface="Arial"/>
              <a:buChar char="•"/>
              <a:defRPr>
                <a:latin typeface="Comic Sans MS"/>
                <a:ea typeface="Comic Sans MS"/>
                <a:cs typeface="Comic Sans MS"/>
                <a:sym typeface="Comic Sans MS"/>
              </a:defRPr>
            </a:lvl1pPr>
          </a:lstStyle>
          <a:p>
            <a:r>
              <a:t>As mentioned previously in Europe there is a 0.1% and 1.0% duty cycle per day depending on the channel.</a:t>
            </a:r>
          </a:p>
        </p:txBody>
      </p:sp>
    </p:spTree>
    <p:extLst>
      <p:ext uri="{BB962C8B-B14F-4D97-AF65-F5344CB8AC3E}">
        <p14:creationId xmlns:p14="http://schemas.microsoft.com/office/powerpoint/2010/main" val="351503016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1"/>
          <p:cNvSpPr txBox="1">
            <a:spLocks noGrp="1"/>
          </p:cNvSpPr>
          <p:nvPr>
            <p:ph type="title"/>
          </p:nvPr>
        </p:nvSpPr>
        <p:spPr>
          <a:xfrm>
            <a:off x="881748" y="263525"/>
            <a:ext cx="8785226" cy="923925"/>
          </a:xfrm>
          <a:prstGeom prst="rect">
            <a:avLst/>
          </a:prstGeom>
        </p:spPr>
        <p:txBody>
          <a:bodyPr/>
          <a:lstStyle>
            <a:lvl1pPr algn="l">
              <a:defRPr>
                <a:latin typeface="Comic Sans MS"/>
                <a:ea typeface="Comic Sans MS"/>
                <a:cs typeface="Comic Sans MS"/>
                <a:sym typeface="Comic Sans MS"/>
              </a:defRPr>
            </a:lvl1pPr>
          </a:lstStyle>
          <a:p>
            <a:pPr rtl="0">
              <a:defRPr/>
            </a:pPr>
            <a:r>
              <a:t>Duty Cycle</a:t>
            </a:r>
          </a:p>
        </p:txBody>
      </p:sp>
      <p:sp>
        <p:nvSpPr>
          <p:cNvPr id="334" name="Rectangle 3"/>
          <p:cNvSpPr txBox="1"/>
          <p:nvPr/>
        </p:nvSpPr>
        <p:spPr>
          <a:xfrm>
            <a:off x="961155" y="1579562"/>
            <a:ext cx="8442961" cy="6449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900" indent="-342900">
              <a:spcBef>
                <a:spcPts val="400"/>
              </a:spcBef>
              <a:buClr>
                <a:srgbClr val="EEECE1"/>
              </a:buClr>
              <a:buSzPct val="75000"/>
              <a:buChar char="p"/>
              <a:defRPr sz="2000"/>
            </a:lvl1pPr>
          </a:lstStyle>
          <a:p>
            <a:r>
              <a:t>Duty-cycle regulations in the ISM bands: The maximum time each device may occupy the channel</a:t>
            </a:r>
          </a:p>
        </p:txBody>
      </p:sp>
      <p:pic>
        <p:nvPicPr>
          <p:cNvPr id="335" name="Picture 11" descr="Picture 11"/>
          <p:cNvPicPr>
            <a:picLocks noChangeAspect="1"/>
          </p:cNvPicPr>
          <p:nvPr/>
        </p:nvPicPr>
        <p:blipFill>
          <a:blip r:embed="rId2"/>
          <a:stretch>
            <a:fillRect/>
          </a:stretch>
        </p:blipFill>
        <p:spPr>
          <a:xfrm>
            <a:off x="3494087" y="3573464"/>
            <a:ext cx="5562601" cy="1222376"/>
          </a:xfrm>
          <a:prstGeom prst="rect">
            <a:avLst/>
          </a:prstGeom>
          <a:ln w="12700">
            <a:miter lim="400000"/>
          </a:ln>
          <a:effectLst>
            <a:outerShdw blurRad="292100" dist="139700" dir="2700000" rotWithShape="0">
              <a:srgbClr val="333333">
                <a:alpha val="64999"/>
              </a:srgbClr>
            </a:outerShdw>
          </a:effectLst>
        </p:spPr>
      </p:pic>
      <p:pic>
        <p:nvPicPr>
          <p:cNvPr id="336" name="Picture 12" descr="Picture 12"/>
          <p:cNvPicPr>
            <a:picLocks noChangeAspect="1"/>
          </p:cNvPicPr>
          <p:nvPr/>
        </p:nvPicPr>
        <p:blipFill>
          <a:blip r:embed="rId3"/>
          <a:stretch>
            <a:fillRect/>
          </a:stretch>
        </p:blipFill>
        <p:spPr>
          <a:xfrm>
            <a:off x="3494087" y="5013325"/>
            <a:ext cx="5562601" cy="1169988"/>
          </a:xfrm>
          <a:prstGeom prst="rect">
            <a:avLst/>
          </a:prstGeom>
          <a:ln w="12700">
            <a:miter lim="400000"/>
          </a:ln>
          <a:effectLst>
            <a:outerShdw blurRad="292100" dist="139700" dir="2700000" rotWithShape="0">
              <a:srgbClr val="333333">
                <a:alpha val="64999"/>
              </a:srgbClr>
            </a:outerShdw>
          </a:effectLst>
        </p:spPr>
      </p:pic>
      <p:pic>
        <p:nvPicPr>
          <p:cNvPr id="337" name="Picture 13" descr="Picture 13"/>
          <p:cNvPicPr>
            <a:picLocks noChangeAspect="1"/>
          </p:cNvPicPr>
          <p:nvPr/>
        </p:nvPicPr>
        <p:blipFill>
          <a:blip r:embed="rId4"/>
          <a:stretch>
            <a:fillRect/>
          </a:stretch>
        </p:blipFill>
        <p:spPr>
          <a:xfrm>
            <a:off x="3500437" y="2430463"/>
            <a:ext cx="5562601" cy="927101"/>
          </a:xfrm>
          <a:prstGeom prst="rect">
            <a:avLst/>
          </a:prstGeom>
          <a:ln w="12700">
            <a:miter lim="400000"/>
          </a:ln>
          <a:effectLst>
            <a:outerShdw blurRad="292100" dist="139700" dir="2700000" rotWithShape="0">
              <a:srgbClr val="333333">
                <a:alpha val="64999"/>
              </a:srgbClr>
            </a:outerShdw>
          </a:effectLst>
        </p:spPr>
      </p:pic>
      <p:sp>
        <p:nvSpPr>
          <p:cNvPr id="338" name="TextBox 1"/>
          <p:cNvSpPr txBox="1"/>
          <p:nvPr/>
        </p:nvSpPr>
        <p:spPr>
          <a:xfrm>
            <a:off x="1826895" y="2730499"/>
            <a:ext cx="1702436" cy="313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a:ea typeface="Arial"/>
                <a:cs typeface="Arial"/>
                <a:sym typeface="Arial"/>
              </a:defRPr>
            </a:lvl1pPr>
          </a:lstStyle>
          <a:p>
            <a:r>
              <a:t>duty cycle = 20%</a:t>
            </a:r>
          </a:p>
        </p:txBody>
      </p:sp>
      <p:sp>
        <p:nvSpPr>
          <p:cNvPr id="339" name="Rectangle 16"/>
          <p:cNvSpPr txBox="1"/>
          <p:nvPr/>
        </p:nvSpPr>
        <p:spPr>
          <a:xfrm>
            <a:off x="1146232" y="6538914"/>
            <a:ext cx="8903336" cy="264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latin typeface="Arial"/>
                <a:ea typeface="Arial"/>
                <a:cs typeface="Arial"/>
                <a:sym typeface="Arial"/>
              </a:defRPr>
            </a:pPr>
            <a:r>
              <a:t>[8] ” Duty Cycle for LoRaWAN Devices”, https://www.thethingsnetwork.org/docs/lorawan/duty-cycle.html</a:t>
            </a:r>
          </a:p>
        </p:txBody>
      </p:sp>
      <p:sp>
        <p:nvSpPr>
          <p:cNvPr id="340" name="TextBox 10"/>
          <p:cNvSpPr txBox="1"/>
          <p:nvPr/>
        </p:nvSpPr>
        <p:spPr>
          <a:xfrm>
            <a:off x="1779270" y="4087814"/>
            <a:ext cx="1702436" cy="313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a:ea typeface="Arial"/>
                <a:cs typeface="Arial"/>
                <a:sym typeface="Arial"/>
              </a:defRPr>
            </a:lvl1pPr>
          </a:lstStyle>
          <a:p>
            <a:r>
              <a:t>duty cycle = 60%</a:t>
            </a:r>
          </a:p>
        </p:txBody>
      </p:sp>
      <p:sp>
        <p:nvSpPr>
          <p:cNvPr id="341" name="TextBox 17"/>
          <p:cNvSpPr txBox="1"/>
          <p:nvPr/>
        </p:nvSpPr>
        <p:spPr>
          <a:xfrm>
            <a:off x="1753870" y="5110164"/>
            <a:ext cx="1702436" cy="313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a:ea typeface="Arial"/>
                <a:cs typeface="Arial"/>
                <a:sym typeface="Arial"/>
              </a:defRPr>
            </a:lvl1pPr>
          </a:lstStyle>
          <a:p>
            <a:r>
              <a:t>duty cycle = 20%</a:t>
            </a:r>
          </a:p>
        </p:txBody>
      </p:sp>
      <p:sp>
        <p:nvSpPr>
          <p:cNvPr id="342" name="TextBox 18"/>
          <p:cNvSpPr txBox="1"/>
          <p:nvPr/>
        </p:nvSpPr>
        <p:spPr>
          <a:xfrm>
            <a:off x="1755459" y="5646739"/>
            <a:ext cx="1702436" cy="313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a:latin typeface="Arial"/>
                <a:ea typeface="Arial"/>
                <a:cs typeface="Arial"/>
                <a:sym typeface="Arial"/>
              </a:defRPr>
            </a:lvl1pPr>
          </a:lstStyle>
          <a:p>
            <a:r>
              <a:t>duty cycle = 40%</a:t>
            </a:r>
          </a:p>
        </p:txBody>
      </p:sp>
    </p:spTree>
    <p:extLst>
      <p:ext uri="{BB962C8B-B14F-4D97-AF65-F5344CB8AC3E}">
        <p14:creationId xmlns:p14="http://schemas.microsoft.com/office/powerpoint/2010/main" val="19403690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700424" y="323556"/>
            <a:ext cx="11291707" cy="814869"/>
          </a:xfrm>
          <a:prstGeom prst="rect">
            <a:avLst/>
          </a:prstGeom>
        </p:spPr>
        <p:txBody>
          <a:bodyPr/>
          <a:lstStyle>
            <a:lvl1pPr algn="l">
              <a:defRPr>
                <a:latin typeface="Comic Sans MS"/>
                <a:ea typeface="Comic Sans MS"/>
                <a:cs typeface="Comic Sans MS"/>
                <a:sym typeface="Comic Sans MS"/>
              </a:defRPr>
            </a:lvl1pPr>
          </a:lstStyle>
          <a:p>
            <a:pPr rtl="0">
              <a:defRPr/>
            </a:pPr>
            <a:r>
              <a:t>Duty Cycle</a:t>
            </a:r>
          </a:p>
        </p:txBody>
      </p:sp>
      <p:pic>
        <p:nvPicPr>
          <p:cNvPr id="345" name="Picture 6" descr="Picture 6"/>
          <p:cNvPicPr>
            <a:picLocks noChangeAspect="1"/>
          </p:cNvPicPr>
          <p:nvPr/>
        </p:nvPicPr>
        <p:blipFill>
          <a:blip r:embed="rId2"/>
          <a:stretch>
            <a:fillRect/>
          </a:stretch>
        </p:blipFill>
        <p:spPr>
          <a:xfrm>
            <a:off x="576574" y="1708879"/>
            <a:ext cx="11051948" cy="3738642"/>
          </a:xfrm>
          <a:prstGeom prst="rect">
            <a:avLst/>
          </a:prstGeom>
          <a:ln w="12700">
            <a:miter lim="400000"/>
          </a:ln>
        </p:spPr>
      </p:pic>
    </p:spTree>
    <p:extLst>
      <p:ext uri="{BB962C8B-B14F-4D97-AF65-F5344CB8AC3E}">
        <p14:creationId xmlns:p14="http://schemas.microsoft.com/office/powerpoint/2010/main" val="3398926834"/>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ontent Placeholder 2"/>
          <p:cNvSpPr txBox="1">
            <a:spLocks noGrp="1"/>
          </p:cNvSpPr>
          <p:nvPr>
            <p:ph type="body" idx="1"/>
          </p:nvPr>
        </p:nvSpPr>
        <p:spPr>
          <a:xfrm>
            <a:off x="1765300" y="1484313"/>
            <a:ext cx="8939215" cy="5373689"/>
          </a:xfrm>
          <a:prstGeom prst="rect">
            <a:avLst/>
          </a:prstGeom>
          <a:blipFill>
            <a:blip r:embed="rId2"/>
            <a:stretch>
              <a:fillRect/>
            </a:stretch>
          </a:blipFill>
        </p:spPr>
        <p:txBody>
          <a:bodyPr/>
          <a:lstStyle>
            <a:lvl1pPr marL="0" indent="0">
              <a:buSzTx/>
              <a:buNone/>
              <a:defRPr>
                <a:noFill/>
              </a:defRPr>
            </a:lvl1pPr>
          </a:lstStyle>
          <a:p>
            <a:pPr rtl="0">
              <a:defRPr/>
            </a:pPr>
            <a:r>
              <a:t>sdsdsd</a:t>
            </a:r>
          </a:p>
        </p:txBody>
      </p:sp>
      <p:sp>
        <p:nvSpPr>
          <p:cNvPr id="348" name="Title 1"/>
          <p:cNvSpPr txBox="1">
            <a:spLocks noGrp="1"/>
          </p:cNvSpPr>
          <p:nvPr>
            <p:ph type="title"/>
          </p:nvPr>
        </p:nvSpPr>
        <p:spPr>
          <a:xfrm>
            <a:off x="1341121" y="182870"/>
            <a:ext cx="9441765" cy="1139826"/>
          </a:xfrm>
          <a:prstGeom prst="rect">
            <a:avLst/>
          </a:prstGeom>
        </p:spPr>
        <p:txBody>
          <a:bodyPr/>
          <a:lstStyle>
            <a:lvl1pPr algn="l">
              <a:defRPr>
                <a:latin typeface="Comic Sans MS"/>
                <a:ea typeface="Comic Sans MS"/>
                <a:cs typeface="Comic Sans MS"/>
                <a:sym typeface="Comic Sans MS"/>
              </a:defRPr>
            </a:lvl1pPr>
          </a:lstStyle>
          <a:p>
            <a:pPr rtl="0">
              <a:defRPr/>
            </a:pPr>
            <a:r>
              <a:t>Duty Cycle</a:t>
            </a:r>
          </a:p>
        </p:txBody>
      </p:sp>
      <p:grpSp>
        <p:nvGrpSpPr>
          <p:cNvPr id="351" name="TextBox 4"/>
          <p:cNvGrpSpPr/>
          <p:nvPr/>
        </p:nvGrpSpPr>
        <p:grpSpPr>
          <a:xfrm>
            <a:off x="4996031" y="1852991"/>
            <a:ext cx="1517789" cy="520400"/>
            <a:chOff x="0" y="0"/>
            <a:chExt cx="1517787" cy="520399"/>
          </a:xfrm>
        </p:grpSpPr>
        <p:sp>
          <p:nvSpPr>
            <p:cNvPr id="349" name="Rectangle"/>
            <p:cNvSpPr/>
            <p:nvPr/>
          </p:nvSpPr>
          <p:spPr>
            <a:xfrm>
              <a:off x="0" y="-1"/>
              <a:ext cx="1517788" cy="520401"/>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350" name="Text"/>
            <p:cNvSpPr txBox="1"/>
            <p:nvPr/>
          </p:nvSpPr>
          <p:spPr>
            <a:xfrm>
              <a:off x="45720" y="-1"/>
              <a:ext cx="1426348" cy="333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noFill/>
                </a:defRPr>
              </a:lvl1pPr>
            </a:lstStyle>
            <a:p>
              <a:r>
                <a:t> </a:t>
              </a:r>
            </a:p>
          </p:txBody>
        </p:sp>
      </p:grpSp>
      <p:grpSp>
        <p:nvGrpSpPr>
          <p:cNvPr id="354" name="TextBox 5"/>
          <p:cNvGrpSpPr/>
          <p:nvPr/>
        </p:nvGrpSpPr>
        <p:grpSpPr>
          <a:xfrm>
            <a:off x="2975261" y="4347097"/>
            <a:ext cx="3682419" cy="333088"/>
            <a:chOff x="0" y="0"/>
            <a:chExt cx="3682417" cy="333087"/>
          </a:xfrm>
        </p:grpSpPr>
        <p:sp>
          <p:nvSpPr>
            <p:cNvPr id="352" name="Rectangle"/>
            <p:cNvSpPr/>
            <p:nvPr/>
          </p:nvSpPr>
          <p:spPr>
            <a:xfrm>
              <a:off x="0" y="0"/>
              <a:ext cx="3682418" cy="277000"/>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353" name="Text"/>
            <p:cNvSpPr txBox="1"/>
            <p:nvPr/>
          </p:nvSpPr>
          <p:spPr>
            <a:xfrm>
              <a:off x="45719" y="0"/>
              <a:ext cx="3590979"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noFill/>
                </a:defRPr>
              </a:lvl1pPr>
            </a:lstStyle>
            <a:p>
              <a:r>
                <a:t> </a:t>
              </a:r>
            </a:p>
          </p:txBody>
        </p:sp>
      </p:grpSp>
      <p:grpSp>
        <p:nvGrpSpPr>
          <p:cNvPr id="357" name="TextBox 6"/>
          <p:cNvGrpSpPr/>
          <p:nvPr/>
        </p:nvGrpSpPr>
        <p:grpSpPr>
          <a:xfrm>
            <a:off x="4467136" y="5674971"/>
            <a:ext cx="3051350" cy="333088"/>
            <a:chOff x="0" y="0"/>
            <a:chExt cx="3051348" cy="333087"/>
          </a:xfrm>
        </p:grpSpPr>
        <p:sp>
          <p:nvSpPr>
            <p:cNvPr id="355" name="Rectangle"/>
            <p:cNvSpPr/>
            <p:nvPr/>
          </p:nvSpPr>
          <p:spPr>
            <a:xfrm>
              <a:off x="0" y="0"/>
              <a:ext cx="3051349" cy="277000"/>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356" name="Text"/>
            <p:cNvSpPr txBox="1"/>
            <p:nvPr/>
          </p:nvSpPr>
          <p:spPr>
            <a:xfrm>
              <a:off x="45719" y="0"/>
              <a:ext cx="2959910"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noFill/>
                </a:defRPr>
              </a:lvl1pPr>
            </a:lstStyle>
            <a:p>
              <a:r>
                <a:t> </a:t>
              </a:r>
            </a:p>
          </p:txBody>
        </p:sp>
      </p:grpSp>
      <p:sp>
        <p:nvSpPr>
          <p:cNvPr id="358" name="Right Arrow 1"/>
          <p:cNvSpPr/>
          <p:nvPr/>
        </p:nvSpPr>
        <p:spPr>
          <a:xfrm>
            <a:off x="6791325" y="4419601"/>
            <a:ext cx="647700" cy="138114"/>
          </a:xfrm>
          <a:prstGeom prst="rightArrow">
            <a:avLst>
              <a:gd name="adj1" fmla="val 50000"/>
              <a:gd name="adj2" fmla="val 50110"/>
            </a:avLst>
          </a:prstGeom>
          <a:solidFill>
            <a:schemeClr val="accent1"/>
          </a:solidFill>
          <a:ln>
            <a:solidFill>
              <a:srgbClr val="000000"/>
            </a:solidFill>
          </a:ln>
        </p:spPr>
        <p:txBody>
          <a:bodyPr lIns="45719" rIns="45719"/>
          <a:lstStyle/>
          <a:p>
            <a:pPr>
              <a:defRPr>
                <a:latin typeface="Arial"/>
                <a:ea typeface="Arial"/>
                <a:cs typeface="Arial"/>
                <a:sym typeface="Arial"/>
              </a:defRPr>
            </a:pPr>
            <a:endParaRPr/>
          </a:p>
        </p:txBody>
      </p:sp>
      <p:grpSp>
        <p:nvGrpSpPr>
          <p:cNvPr id="361" name="TextBox 8"/>
          <p:cNvGrpSpPr/>
          <p:nvPr/>
        </p:nvGrpSpPr>
        <p:grpSpPr>
          <a:xfrm>
            <a:off x="7608168" y="4331196"/>
            <a:ext cx="1552349" cy="333089"/>
            <a:chOff x="0" y="0"/>
            <a:chExt cx="1552347" cy="333087"/>
          </a:xfrm>
        </p:grpSpPr>
        <p:sp>
          <p:nvSpPr>
            <p:cNvPr id="359" name="Rectangle"/>
            <p:cNvSpPr/>
            <p:nvPr/>
          </p:nvSpPr>
          <p:spPr>
            <a:xfrm>
              <a:off x="0" y="0"/>
              <a:ext cx="1552348" cy="277000"/>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360" name="Text"/>
            <p:cNvSpPr txBox="1"/>
            <p:nvPr/>
          </p:nvSpPr>
          <p:spPr>
            <a:xfrm>
              <a:off x="45719" y="0"/>
              <a:ext cx="1460909"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a:noFill/>
                </a:defRPr>
              </a:lvl1pPr>
            </a:lstStyle>
            <a:p>
              <a:r>
                <a:t> </a:t>
              </a:r>
            </a:p>
          </p:txBody>
        </p:sp>
      </p:grpSp>
      <p:sp>
        <p:nvSpPr>
          <p:cNvPr id="362" name="Rectangle 10"/>
          <p:cNvSpPr txBox="1"/>
          <p:nvPr/>
        </p:nvSpPr>
        <p:spPr>
          <a:xfrm>
            <a:off x="1820544" y="6423026"/>
            <a:ext cx="8228650" cy="442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200">
                <a:latin typeface="Arial"/>
                <a:ea typeface="Arial"/>
                <a:cs typeface="Arial"/>
                <a:sym typeface="Arial"/>
              </a:defRPr>
            </a:pPr>
            <a:r>
              <a:t>[9]  Ferran Adelantado,Xavier Vilajosana,Pere Tuset-Peiro,Borja Martinez,and oan Melia, “Understanding the limits of LoRaWAN”, IEEE Communications Magazine, 8 September 2017, Vol.55 </a:t>
            </a:r>
          </a:p>
        </p:txBody>
      </p:sp>
    </p:spTree>
    <p:extLst>
      <p:ext uri="{BB962C8B-B14F-4D97-AF65-F5344CB8AC3E}">
        <p14:creationId xmlns:p14="http://schemas.microsoft.com/office/powerpoint/2010/main" val="361919470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p>
        </p:txBody>
      </p:sp>
      <p:sp>
        <p:nvSpPr>
          <p:cNvPr id="3" name="Content Placeholder 2"/>
          <p:cNvSpPr>
            <a:spLocks noGrp="1"/>
          </p:cNvSpPr>
          <p:nvPr>
            <p:ph idx="1"/>
          </p:nvPr>
        </p:nvSpPr>
        <p:spPr>
          <a:xfrm>
            <a:off x="597877" y="1901951"/>
            <a:ext cx="10995503" cy="4428445"/>
          </a:xfrm>
        </p:spPr>
        <p:txBody>
          <a:bodyPr>
            <a:noAutofit/>
          </a:bodyPr>
          <a:lstStyle/>
          <a:p>
            <a:pPr algn="just">
              <a:lnSpc>
                <a:spcPct val="150000"/>
              </a:lnSpc>
            </a:pPr>
            <a:r>
              <a:rPr lang="en-US" sz="1800" dirty="0" err="1">
                <a:latin typeface="Comic Sans MS" panose="030F0702030302020204" pitchFamily="66" charset="0"/>
              </a:rPr>
              <a:t>Semtech</a:t>
            </a:r>
            <a:r>
              <a:rPr lang="en-US" sz="1800" dirty="0">
                <a:latin typeface="Comic Sans MS" panose="030F0702030302020204" pitchFamily="66" charset="0"/>
              </a:rPr>
              <a:t> </a:t>
            </a:r>
            <a:r>
              <a:rPr lang="en-US" sz="1800" dirty="0" err="1">
                <a:latin typeface="Comic Sans MS" panose="030F0702030302020204" pitchFamily="66" charset="0"/>
              </a:rPr>
              <a:t>LoRa</a:t>
            </a:r>
            <a:r>
              <a:rPr lang="en-US" sz="1800" dirty="0">
                <a:latin typeface="Comic Sans MS" panose="030F0702030302020204" pitchFamily="66" charset="0"/>
              </a:rPr>
              <a:t> modulation is based on chirp spread spectrum modulation, which trades a lower data rate for receiver sensitivity to significantly increase the communication distance. </a:t>
            </a:r>
          </a:p>
          <a:p>
            <a:pPr algn="just">
              <a:lnSpc>
                <a:spcPct val="150000"/>
              </a:lnSpc>
            </a:pPr>
            <a:endParaRPr lang="en-US" sz="1800" dirty="0">
              <a:latin typeface="Comic Sans MS" panose="030F0702030302020204" pitchFamily="66" charset="0"/>
            </a:endParaRPr>
          </a:p>
          <a:p>
            <a:pPr algn="just">
              <a:lnSpc>
                <a:spcPct val="150000"/>
              </a:lnSpc>
            </a:pPr>
            <a:r>
              <a:rPr lang="en-US" sz="1800" dirty="0">
                <a:latin typeface="Comic Sans MS" panose="030F0702030302020204" pitchFamily="66" charset="0"/>
              </a:rPr>
              <a:t>It allows demodulation below the noise floor, offers robustness to noise and interference, and manages a single channel occupation by different spreading factors. </a:t>
            </a:r>
          </a:p>
          <a:p>
            <a:pPr algn="just">
              <a:lnSpc>
                <a:spcPct val="150000"/>
              </a:lnSpc>
            </a:pPr>
            <a:endParaRPr lang="en-US" sz="1800" dirty="0">
              <a:latin typeface="Comic Sans MS" panose="030F0702030302020204" pitchFamily="66" charset="0"/>
            </a:endParaRPr>
          </a:p>
          <a:p>
            <a:pPr algn="just">
              <a:lnSpc>
                <a:spcPct val="150000"/>
              </a:lnSpc>
            </a:pPr>
            <a:r>
              <a:rPr lang="en-US" sz="1800" dirty="0">
                <a:latin typeface="Comic Sans MS" panose="030F0702030302020204" pitchFamily="66" charset="0"/>
              </a:rPr>
              <a:t>An important feature of </a:t>
            </a:r>
            <a:r>
              <a:rPr lang="en-US" sz="1800" dirty="0" err="1">
                <a:latin typeface="Comic Sans MS" panose="030F0702030302020204" pitchFamily="66" charset="0"/>
              </a:rPr>
              <a:t>LoRa</a:t>
            </a:r>
            <a:r>
              <a:rPr lang="en-US" sz="1800" dirty="0">
                <a:latin typeface="Comic Sans MS" panose="030F0702030302020204" pitchFamily="66" charset="0"/>
              </a:rPr>
              <a:t> is its ability to handle various data rates via the spreading factor. </a:t>
            </a:r>
          </a:p>
          <a:p>
            <a:pPr algn="just">
              <a:lnSpc>
                <a:spcPct val="150000"/>
              </a:lnSpc>
            </a:pPr>
            <a:endParaRPr lang="en-US" sz="2000" dirty="0">
              <a:latin typeface="Comic Sans MS" panose="030F0702030302020204" pitchFamily="66" charset="0"/>
            </a:endParaRPr>
          </a:p>
          <a:p>
            <a:pPr lvl="3" algn="just">
              <a:lnSpc>
                <a:spcPct val="150000"/>
              </a:lnSpc>
            </a:pPr>
            <a:endParaRPr lang="en-US" sz="900" dirty="0">
              <a:latin typeface="Comic Sans MS" panose="030F0702030302020204" pitchFamily="66" charset="0"/>
            </a:endParaRPr>
          </a:p>
          <a:p>
            <a:pPr lvl="2" algn="just">
              <a:lnSpc>
                <a:spcPct val="150000"/>
              </a:lnSpc>
            </a:pPr>
            <a:endParaRPr lang="en-US" sz="800" dirty="0">
              <a:latin typeface="Comic Sans MS" panose="030F0702030302020204" pitchFamily="66" charset="0"/>
            </a:endParaRPr>
          </a:p>
          <a:p>
            <a:pPr algn="just">
              <a:lnSpc>
                <a:spcPct val="150000"/>
              </a:lnSpc>
            </a:pPr>
            <a:endParaRPr lang="en-US" sz="500" dirty="0">
              <a:latin typeface="Comic Sans MS" panose="030F0702030302020204" pitchFamily="66" charset="0"/>
            </a:endParaRPr>
          </a:p>
          <a:p>
            <a:pPr algn="just">
              <a:lnSpc>
                <a:spcPct val="150000"/>
              </a:lnSpc>
            </a:pPr>
            <a:endParaRPr lang="en-US" sz="500"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007393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Physical Layer</a:t>
            </a:r>
          </a:p>
        </p:txBody>
      </p:sp>
      <p:sp>
        <p:nvSpPr>
          <p:cNvPr id="4" name="Content Placeholder 2"/>
          <p:cNvSpPr>
            <a:spLocks noGrp="1"/>
          </p:cNvSpPr>
          <p:nvPr>
            <p:ph idx="1"/>
          </p:nvPr>
        </p:nvSpPr>
        <p:spPr>
          <a:xfrm>
            <a:off x="450167" y="1138426"/>
            <a:ext cx="11541964" cy="5607148"/>
          </a:xfrm>
        </p:spPr>
        <p:txBody>
          <a:bodyPr>
            <a:noAutofit/>
          </a:bodyPr>
          <a:lstStyle/>
          <a:p>
            <a:r>
              <a:rPr lang="en-US" dirty="0"/>
              <a:t>In most cases </a:t>
            </a:r>
            <a:r>
              <a:rPr lang="en-US" dirty="0" err="1"/>
              <a:t>LoRaWAN</a:t>
            </a:r>
            <a:r>
              <a:rPr lang="en-US" dirty="0"/>
              <a:t> uses </a:t>
            </a:r>
            <a:r>
              <a:rPr lang="en-US" dirty="0" err="1"/>
              <a:t>LoRa</a:t>
            </a:r>
            <a:r>
              <a:rPr lang="en-US" dirty="0"/>
              <a:t> modulation. </a:t>
            </a:r>
          </a:p>
          <a:p>
            <a:pPr lvl="1"/>
            <a:r>
              <a:rPr lang="en-US" sz="2400" dirty="0" err="1"/>
              <a:t>LoRa</a:t>
            </a:r>
            <a:r>
              <a:rPr lang="en-US" sz="2400" dirty="0"/>
              <a:t> modulation is based on Chirp spread- spectrum technology, which makes it work well with channel noise, multipath fading and the Doppler effect, even at low power.</a:t>
            </a:r>
          </a:p>
          <a:p>
            <a:endParaRPr lang="en-US" sz="1200" dirty="0"/>
          </a:p>
          <a:p>
            <a:r>
              <a:rPr lang="en-US" dirty="0"/>
              <a:t>The data rate depends on </a:t>
            </a:r>
          </a:p>
          <a:p>
            <a:pPr lvl="1"/>
            <a:r>
              <a:rPr lang="en-US" sz="2400" dirty="0"/>
              <a:t>bandwidth </a:t>
            </a:r>
          </a:p>
          <a:p>
            <a:pPr lvl="1"/>
            <a:r>
              <a:rPr lang="en-US" sz="2400" dirty="0"/>
              <a:t>spreading factor</a:t>
            </a:r>
            <a:endParaRPr lang="en-US" dirty="0"/>
          </a:p>
          <a:p>
            <a:endParaRPr lang="en-US" sz="1200" dirty="0"/>
          </a:p>
          <a:p>
            <a:r>
              <a:rPr lang="en-US" dirty="0" err="1"/>
              <a:t>LoRaWAN</a:t>
            </a:r>
            <a:r>
              <a:rPr lang="en-US" dirty="0"/>
              <a:t> can use channels with a bandwidth of either 125 kHz, 250 kHz or 500 kHz, depending on the region or the frequency plan. </a:t>
            </a:r>
          </a:p>
          <a:p>
            <a:endParaRPr lang="en-US" sz="1600" dirty="0"/>
          </a:p>
          <a:p>
            <a:r>
              <a:rPr lang="en-US" dirty="0"/>
              <a:t>The spreading factor is chosen (SF7 to SF12) by the end-device and influences the time it takes to transmit a frame.</a:t>
            </a:r>
          </a:p>
          <a:p>
            <a:pPr algn="just">
              <a:lnSpc>
                <a:spcPct val="170000"/>
              </a:lnSpc>
            </a:pPr>
            <a:endParaRPr lang="en-US" sz="1800" dirty="0">
              <a:latin typeface="Comic Sans MS" panose="030F0702030302020204" pitchFamily="66" charset="0"/>
            </a:endParaRPr>
          </a:p>
        </p:txBody>
      </p:sp>
    </p:spTree>
    <p:extLst>
      <p:ext uri="{BB962C8B-B14F-4D97-AF65-F5344CB8AC3E}">
        <p14:creationId xmlns:p14="http://schemas.microsoft.com/office/powerpoint/2010/main" val="1855615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 Chirps</a:t>
            </a:r>
          </a:p>
        </p:txBody>
      </p:sp>
      <p:sp>
        <p:nvSpPr>
          <p:cNvPr id="4" name="Content Placeholder 2"/>
          <p:cNvSpPr>
            <a:spLocks noGrp="1"/>
          </p:cNvSpPr>
          <p:nvPr>
            <p:ph idx="1"/>
          </p:nvPr>
        </p:nvSpPr>
        <p:spPr>
          <a:xfrm>
            <a:off x="7411193" y="4453940"/>
            <a:ext cx="4647663" cy="1347505"/>
          </a:xfrm>
        </p:spPr>
        <p:txBody>
          <a:bodyPr>
            <a:noAutofit/>
          </a:bodyPr>
          <a:lstStyle/>
          <a:p>
            <a:pPr marL="269875" indent="-269875">
              <a:lnSpc>
                <a:spcPct val="170000"/>
              </a:lnSpc>
              <a:buNone/>
            </a:pPr>
            <a:r>
              <a:rPr lang="en-US" sz="1600" dirty="0">
                <a:latin typeface="Comic Sans MS" panose="030F0702030302020204" pitchFamily="66" charset="0"/>
              </a:rPr>
              <a:t>Example of an up-chirp where the frequency increases in time.</a:t>
            </a:r>
          </a:p>
          <a:p>
            <a:pPr marL="269875" indent="-269875" algn="just">
              <a:lnSpc>
                <a:spcPct val="170000"/>
              </a:lnSpc>
              <a:buNone/>
            </a:pPr>
            <a:endParaRPr lang="en-US" sz="1800" dirty="0">
              <a:latin typeface="Comic Sans MS" panose="030F0702030302020204" pitchFamily="66" charset="0"/>
            </a:endParaRPr>
          </a:p>
        </p:txBody>
      </p:sp>
      <p:pic>
        <p:nvPicPr>
          <p:cNvPr id="3" name="Picture 2"/>
          <p:cNvPicPr>
            <a:picLocks noChangeAspect="1"/>
          </p:cNvPicPr>
          <p:nvPr/>
        </p:nvPicPr>
        <p:blipFill>
          <a:blip r:embed="rId2"/>
          <a:stretch>
            <a:fillRect/>
          </a:stretch>
        </p:blipFill>
        <p:spPr>
          <a:xfrm>
            <a:off x="7176887" y="1859276"/>
            <a:ext cx="4256955" cy="27093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24" y="1452359"/>
            <a:ext cx="6445942" cy="4482059"/>
          </a:xfrm>
          <a:prstGeom prst="rect">
            <a:avLst/>
          </a:prstGeom>
        </p:spPr>
      </p:pic>
    </p:spTree>
    <p:extLst>
      <p:ext uri="{BB962C8B-B14F-4D97-AF65-F5344CB8AC3E}">
        <p14:creationId xmlns:p14="http://schemas.microsoft.com/office/powerpoint/2010/main" val="787289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LoRaWAN- Physical Layer"/>
          <p:cNvSpPr txBox="1">
            <a:spLocks noGrp="1"/>
          </p:cNvSpPr>
          <p:nvPr>
            <p:ph type="title"/>
          </p:nvPr>
        </p:nvSpPr>
        <p:spPr>
          <a:xfrm>
            <a:off x="700424" y="374901"/>
            <a:ext cx="10791154"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65" name="The Received Signal Strength Indication (RSSI) is the received signal power in milliwatts and is measured in dBm. This value can be used as a measurement of how well a receiver can “hear” a signal from a sender.…"/>
          <p:cNvSpPr txBox="1">
            <a:spLocks noGrp="1"/>
          </p:cNvSpPr>
          <p:nvPr>
            <p:ph type="body" idx="1"/>
          </p:nvPr>
        </p:nvSpPr>
        <p:spPr>
          <a:xfrm>
            <a:off x="598248" y="1214777"/>
            <a:ext cx="10995504" cy="4428446"/>
          </a:xfrm>
          <a:prstGeom prst="rect">
            <a:avLst/>
          </a:prstGeom>
        </p:spPr>
        <p:txBody>
          <a:bodyPr/>
          <a:lstStyle/>
          <a:p>
            <a:pPr algn="just" rtl="0">
              <a:lnSpc>
                <a:spcPct val="150000"/>
              </a:lnSpc>
              <a:spcBef>
                <a:spcPts val="400"/>
              </a:spcBef>
              <a:defRPr sz="1800">
                <a:solidFill>
                  <a:schemeClr val="accent2"/>
                </a:solidFill>
                <a:latin typeface="Comic Sans MS"/>
                <a:ea typeface="Comic Sans MS"/>
                <a:cs typeface="Comic Sans MS"/>
                <a:sym typeface="Comic Sans MS"/>
              </a:defRPr>
            </a:pPr>
            <a:r>
              <a:t>The Received Signal Strength Indication (RSSI) is the received signal power in milliwatts and is measured in dBm. This value can be used as a measurement of how well a receiver can “hear” a signal from a sender. </a:t>
            </a:r>
          </a:p>
          <a:p>
            <a:pPr algn="just" rtl="0">
              <a:lnSpc>
                <a:spcPct val="150000"/>
              </a:lnSpc>
              <a:spcBef>
                <a:spcPts val="400"/>
              </a:spcBef>
              <a:defRPr sz="1800">
                <a:solidFill>
                  <a:schemeClr val="accent2"/>
                </a:solidFill>
                <a:latin typeface="Comic Sans MS"/>
                <a:ea typeface="Comic Sans MS"/>
                <a:cs typeface="Comic Sans MS"/>
                <a:sym typeface="Comic Sans MS"/>
              </a:defRPr>
            </a:pPr>
            <a:r>
              <a:t>The RSSI is measured in dBm and is a negative value. </a:t>
            </a:r>
            <a:br>
              <a:rPr>
                <a:latin typeface="Lucida Grande"/>
                <a:ea typeface="Lucida Grande"/>
                <a:cs typeface="Lucida Grande"/>
                <a:sym typeface="Lucida Grande"/>
              </a:rPr>
            </a:br>
            <a:r>
              <a:rPr>
                <a:latin typeface="Lucida Grande"/>
                <a:ea typeface="Lucida Grande"/>
                <a:cs typeface="Lucida Grande"/>
                <a:sym typeface="Lucida Grande"/>
              </a:rPr>
              <a:t> </a:t>
            </a:r>
            <a:r>
              <a:t>The closer to 0 the better the signal is. </a:t>
            </a:r>
          </a:p>
        </p:txBody>
      </p:sp>
      <p:pic>
        <p:nvPicPr>
          <p:cNvPr id="366" name="Screen Shot 2020-12-05 at 9.56.31 AM.png" descr="Screen Shot 2020-12-05 at 9.56.31 AM.png"/>
          <p:cNvPicPr>
            <a:picLocks noChangeAspect="1"/>
          </p:cNvPicPr>
          <p:nvPr/>
        </p:nvPicPr>
        <p:blipFill>
          <a:blip r:embed="rId2"/>
          <a:srcRect t="3390" r="4590"/>
          <a:stretch>
            <a:fillRect/>
          </a:stretch>
        </p:blipFill>
        <p:spPr>
          <a:xfrm>
            <a:off x="4979841" y="3653191"/>
            <a:ext cx="6910712" cy="2847957"/>
          </a:xfrm>
          <a:prstGeom prst="rect">
            <a:avLst/>
          </a:prstGeom>
          <a:ln w="12700">
            <a:miter lim="400000"/>
          </a:ln>
        </p:spPr>
      </p:pic>
      <p:sp>
        <p:nvSpPr>
          <p:cNvPr id="367" name="* https://www.mobilefish.com/developer/lorawan/lorawan_quickguide_tutorial.html"/>
          <p:cNvSpPr txBox="1"/>
          <p:nvPr/>
        </p:nvSpPr>
        <p:spPr>
          <a:xfrm>
            <a:off x="629980" y="6361908"/>
            <a:ext cx="9014406" cy="408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2"/>
                </a:solidFill>
                <a:latin typeface="Comic Sans MS"/>
                <a:ea typeface="Comic Sans MS"/>
                <a:cs typeface="Comic Sans MS"/>
                <a:sym typeface="Comic Sans MS"/>
              </a:defRPr>
            </a:lvl1pPr>
          </a:lstStyle>
          <a:p>
            <a:r>
              <a:t>* https://www.mobilefish.com/developer/lorawan/lorawan_quickguide_tutorial.html</a:t>
            </a:r>
          </a:p>
        </p:txBody>
      </p:sp>
    </p:spTree>
    <p:extLst>
      <p:ext uri="{BB962C8B-B14F-4D97-AF65-F5344CB8AC3E}">
        <p14:creationId xmlns:p14="http://schemas.microsoft.com/office/powerpoint/2010/main" val="112197661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LoRaWAN-Standardization and Alliances</a:t>
            </a:r>
          </a:p>
        </p:txBody>
      </p:sp>
      <p:sp>
        <p:nvSpPr>
          <p:cNvPr id="203" name="Content Placeholder 2"/>
          <p:cNvSpPr txBox="1">
            <a:spLocks noGrp="1"/>
          </p:cNvSpPr>
          <p:nvPr>
            <p:ph type="body" idx="1"/>
          </p:nvPr>
        </p:nvSpPr>
        <p:spPr>
          <a:xfrm>
            <a:off x="590471" y="1603568"/>
            <a:ext cx="10791153" cy="4428445"/>
          </a:xfrm>
          <a:prstGeom prst="rect">
            <a:avLst/>
          </a:prstGeom>
        </p:spPr>
        <p:txBody>
          <a:bodyPr/>
          <a:lstStyle>
            <a:lvl1pPr rtl="0">
              <a:defRPr/>
            </a:lvl1pPr>
          </a:lstStyle>
          <a:p>
            <a:r>
              <a:t>To differentiate from the physical layer modulation known as LoRa, the LoRa Alliance uses the term LoRaWAN to refer to its architecture and its specifications that describe end-to-end LoRaWAN communications and protocols.</a:t>
            </a:r>
          </a:p>
        </p:txBody>
      </p:sp>
      <p:sp>
        <p:nvSpPr>
          <p:cNvPr id="204" name="TextBox 3"/>
          <p:cNvSpPr txBox="1"/>
          <p:nvPr/>
        </p:nvSpPr>
        <p:spPr>
          <a:xfrm>
            <a:off x="161630" y="6402590"/>
            <a:ext cx="11386030"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spTree>
    <p:extLst>
      <p:ext uri="{BB962C8B-B14F-4D97-AF65-F5344CB8AC3E}">
        <p14:creationId xmlns:p14="http://schemas.microsoft.com/office/powerpoint/2010/main" val="362985989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LoRaWAN- Physical Layer"/>
          <p:cNvSpPr txBox="1">
            <a:spLocks noGrp="1"/>
          </p:cNvSpPr>
          <p:nvPr>
            <p:ph type="title"/>
          </p:nvPr>
        </p:nvSpPr>
        <p:spPr>
          <a:xfrm>
            <a:off x="700424" y="177259"/>
            <a:ext cx="10791154"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70" name="Signal-to-Noise Ratio (SNR) is the ratio between the received power signal and the noise floor power level.…"/>
          <p:cNvSpPr txBox="1">
            <a:spLocks noGrp="1"/>
          </p:cNvSpPr>
          <p:nvPr>
            <p:ph type="body" idx="1"/>
          </p:nvPr>
        </p:nvSpPr>
        <p:spPr>
          <a:xfrm>
            <a:off x="598248" y="1017136"/>
            <a:ext cx="10995504" cy="4428446"/>
          </a:xfrm>
          <a:prstGeom prst="rect">
            <a:avLst/>
          </a:prstGeom>
        </p:spPr>
        <p:txBody>
          <a:bodyPr/>
          <a:lstStyle/>
          <a:p>
            <a:pPr algn="just" rtl="0">
              <a:lnSpc>
                <a:spcPct val="150000"/>
              </a:lnSpc>
              <a:spcBef>
                <a:spcPts val="400"/>
              </a:spcBef>
              <a:defRPr sz="1800">
                <a:solidFill>
                  <a:schemeClr val="accent2"/>
                </a:solidFill>
                <a:latin typeface="Comic Sans MS"/>
                <a:ea typeface="Comic Sans MS"/>
                <a:cs typeface="Comic Sans MS"/>
                <a:sym typeface="Comic Sans MS"/>
              </a:defRPr>
            </a:pPr>
            <a:r>
              <a:t>Signal-to-Noise Ratio (SNR) is the ratio between the received power signal and the noise floor power level. </a:t>
            </a:r>
            <a:endParaRPr sz="1200">
              <a:solidFill>
                <a:srgbClr val="000000"/>
              </a:solidFill>
              <a:latin typeface="Times Roman"/>
              <a:ea typeface="Times Roman"/>
              <a:cs typeface="Times Roman"/>
              <a:sym typeface="Times Roman"/>
            </a:endParaRPr>
          </a:p>
          <a:p>
            <a:pPr algn="just" rtl="0">
              <a:lnSpc>
                <a:spcPct val="150000"/>
              </a:lnSpc>
              <a:spcBef>
                <a:spcPts val="400"/>
              </a:spcBef>
              <a:defRPr sz="1800">
                <a:solidFill>
                  <a:schemeClr val="accent2"/>
                </a:solidFill>
                <a:latin typeface="Comic Sans MS"/>
                <a:ea typeface="Comic Sans MS"/>
                <a:cs typeface="Comic Sans MS"/>
                <a:sym typeface="Comic Sans MS"/>
              </a:defRPr>
            </a:pPr>
            <a:r>
              <a:t>The noise floor is an area of all unwanted interfering signal sources which can corrupt the transmitted signal and therefore re-transmissions will occur. </a:t>
            </a:r>
          </a:p>
          <a:p>
            <a:pPr algn="just" rtl="0">
              <a:lnSpc>
                <a:spcPct val="150000"/>
              </a:lnSpc>
              <a:spcBef>
                <a:spcPts val="400"/>
              </a:spcBef>
              <a:defRPr sz="1800">
                <a:solidFill>
                  <a:schemeClr val="accent2"/>
                </a:solidFill>
                <a:latin typeface="Comic Sans MS"/>
                <a:ea typeface="Comic Sans MS"/>
                <a:cs typeface="Comic Sans MS"/>
                <a:sym typeface="Comic Sans MS"/>
              </a:defRPr>
            </a:pPr>
            <a:r>
              <a:t>Typical LoRa SNR values are between: -20dB and +10dB </a:t>
            </a:r>
          </a:p>
        </p:txBody>
      </p:sp>
      <p:pic>
        <p:nvPicPr>
          <p:cNvPr id="371" name="Screen Shot 2020-12-04 at 11.03.32 PM.png" descr="Screen Shot 2020-12-04 at 11.03.32 PM.png"/>
          <p:cNvPicPr>
            <a:picLocks noChangeAspect="1"/>
          </p:cNvPicPr>
          <p:nvPr/>
        </p:nvPicPr>
        <p:blipFill>
          <a:blip r:embed="rId2"/>
          <a:srcRect l="1225" t="4608" r="5313" b="4608"/>
          <a:stretch>
            <a:fillRect/>
          </a:stretch>
        </p:blipFill>
        <p:spPr>
          <a:xfrm>
            <a:off x="2522050" y="3513094"/>
            <a:ext cx="9391543" cy="3128352"/>
          </a:xfrm>
          <a:prstGeom prst="rect">
            <a:avLst/>
          </a:prstGeom>
          <a:ln w="12700">
            <a:miter lim="400000"/>
          </a:ln>
        </p:spPr>
      </p:pic>
    </p:spTree>
    <p:extLst>
      <p:ext uri="{BB962C8B-B14F-4D97-AF65-F5344CB8AC3E}">
        <p14:creationId xmlns:p14="http://schemas.microsoft.com/office/powerpoint/2010/main" val="1103011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74" name="Content Placeholder 2"/>
          <p:cNvSpPr txBox="1">
            <a:spLocks noGrp="1"/>
          </p:cNvSpPr>
          <p:nvPr>
            <p:ph type="body" idx="1"/>
          </p:nvPr>
        </p:nvSpPr>
        <p:spPr>
          <a:xfrm>
            <a:off x="597876" y="1901951"/>
            <a:ext cx="10995505" cy="4428445"/>
          </a:xfrm>
          <a:prstGeom prst="rect">
            <a:avLst/>
          </a:prstGeom>
        </p:spPr>
        <p:txBody>
          <a:bodyPr/>
          <a:lstStyle/>
          <a:p>
            <a:pPr algn="just" rtl="0">
              <a:lnSpc>
                <a:spcPct val="150000"/>
              </a:lnSpc>
              <a:spcBef>
                <a:spcPts val="400"/>
              </a:spcBef>
              <a:defRPr sz="1800">
                <a:latin typeface="Comic Sans MS"/>
                <a:ea typeface="Comic Sans MS"/>
                <a:cs typeface="Comic Sans MS"/>
                <a:sym typeface="Comic Sans MS"/>
              </a:defRPr>
            </a:pPr>
            <a:r>
              <a:t>Semtech LoRa modulation is based on chirp spread spectrum modulation, which trades a lower data rate for receiver sensitivity to significantly increase the communication distance. </a:t>
            </a:r>
          </a:p>
          <a:p>
            <a:pPr algn="just" rtl="0">
              <a:lnSpc>
                <a:spcPct val="150000"/>
              </a:lnSpc>
              <a:defRPr sz="1800">
                <a:latin typeface="Comic Sans MS"/>
                <a:ea typeface="Comic Sans MS"/>
                <a:cs typeface="Comic Sans MS"/>
                <a:sym typeface="Comic Sans MS"/>
              </a:defRPr>
            </a:pPr>
            <a:endParaRPr/>
          </a:p>
          <a:p>
            <a:pPr algn="just" rtl="0">
              <a:lnSpc>
                <a:spcPct val="150000"/>
              </a:lnSpc>
              <a:spcBef>
                <a:spcPts val="400"/>
              </a:spcBef>
              <a:defRPr sz="1800">
                <a:latin typeface="Comic Sans MS"/>
                <a:ea typeface="Comic Sans MS"/>
                <a:cs typeface="Comic Sans MS"/>
                <a:sym typeface="Comic Sans MS"/>
              </a:defRPr>
            </a:pPr>
            <a:r>
              <a:t>It allows demodulation below the noise floor, offers robustness to noise and interference, and manages a single channel occupation by different spreading factors. </a:t>
            </a:r>
          </a:p>
          <a:p>
            <a:pPr algn="just" rtl="0">
              <a:lnSpc>
                <a:spcPct val="150000"/>
              </a:lnSpc>
              <a:defRPr sz="1800">
                <a:latin typeface="Comic Sans MS"/>
                <a:ea typeface="Comic Sans MS"/>
                <a:cs typeface="Comic Sans MS"/>
                <a:sym typeface="Comic Sans MS"/>
              </a:defRPr>
            </a:pPr>
            <a:endParaRPr/>
          </a:p>
          <a:p>
            <a:pPr algn="just" rtl="0">
              <a:lnSpc>
                <a:spcPct val="150000"/>
              </a:lnSpc>
              <a:spcBef>
                <a:spcPts val="400"/>
              </a:spcBef>
              <a:defRPr sz="1800">
                <a:latin typeface="Comic Sans MS"/>
                <a:ea typeface="Comic Sans MS"/>
                <a:cs typeface="Comic Sans MS"/>
                <a:sym typeface="Comic Sans MS"/>
              </a:defRPr>
            </a:pPr>
            <a:r>
              <a:t>An important feature of LoRa is its ability to handle various data rates via the spreading factor. </a:t>
            </a:r>
          </a:p>
        </p:txBody>
      </p:sp>
      <p:sp>
        <p:nvSpPr>
          <p:cNvPr id="375" name="TextBox 3"/>
          <p:cNvSpPr txBox="1"/>
          <p:nvPr/>
        </p:nvSpPr>
        <p:spPr>
          <a:xfrm>
            <a:off x="161630" y="6509002"/>
            <a:ext cx="11386030" cy="383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spTree>
    <p:extLst>
      <p:ext uri="{BB962C8B-B14F-4D97-AF65-F5344CB8AC3E}">
        <p14:creationId xmlns:p14="http://schemas.microsoft.com/office/powerpoint/2010/main" val="3641041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le 1"/>
          <p:cNvSpPr txBox="1">
            <a:spLocks noGrp="1"/>
          </p:cNvSpPr>
          <p:nvPr>
            <p:ph type="title"/>
          </p:nvPr>
        </p:nvSpPr>
        <p:spPr>
          <a:xfrm>
            <a:off x="700423" y="374901"/>
            <a:ext cx="13450291" cy="763526"/>
          </a:xfrm>
          <a:prstGeom prst="rect">
            <a:avLst/>
          </a:prstGeom>
        </p:spPr>
        <p:txBody>
          <a:bodyPr/>
          <a:lstStyle>
            <a:lvl1pPr algn="l">
              <a:defRPr sz="3200">
                <a:latin typeface="Comic Sans MS"/>
                <a:ea typeface="Comic Sans MS"/>
                <a:cs typeface="Comic Sans MS"/>
                <a:sym typeface="Comic Sans MS"/>
              </a:defRPr>
            </a:lvl1pPr>
          </a:lstStyle>
          <a:p>
            <a:pPr rtl="0">
              <a:defRPr/>
            </a:pPr>
            <a:r>
              <a:t>LoRaWAN- Physical Layer</a:t>
            </a:r>
          </a:p>
        </p:txBody>
      </p:sp>
      <p:sp>
        <p:nvSpPr>
          <p:cNvPr id="380" name="Content Placeholder 2"/>
          <p:cNvSpPr txBox="1">
            <a:spLocks noGrp="1"/>
          </p:cNvSpPr>
          <p:nvPr>
            <p:ph type="body" idx="1"/>
          </p:nvPr>
        </p:nvSpPr>
        <p:spPr>
          <a:xfrm>
            <a:off x="450166" y="1138425"/>
            <a:ext cx="11541966" cy="5607149"/>
          </a:xfrm>
          <a:prstGeom prst="rect">
            <a:avLst/>
          </a:prstGeom>
        </p:spPr>
        <p:txBody>
          <a:bodyPr/>
          <a:lstStyle/>
          <a:p>
            <a:pPr rtl="0">
              <a:defRPr/>
            </a:pPr>
            <a:r>
              <a:t>In most cases LoRaWAN uses LoRa modulation. </a:t>
            </a:r>
          </a:p>
          <a:p>
            <a:pPr lvl="1" rtl="0">
              <a:spcBef>
                <a:spcPts val="500"/>
              </a:spcBef>
              <a:defRPr sz="2400"/>
            </a:pPr>
            <a:r>
              <a:t>LoRa modulation is based on Chirp spread- spectrum technology, which makes it work well with channel noise, multipath fading and the Doppler effect, even at low power.</a:t>
            </a:r>
          </a:p>
          <a:p>
            <a:pPr rtl="0">
              <a:defRPr sz="1200"/>
            </a:pPr>
            <a:endParaRPr/>
          </a:p>
          <a:p>
            <a:pPr rtl="0">
              <a:defRPr/>
            </a:pPr>
            <a:r>
              <a:t>The data rate depends on </a:t>
            </a:r>
          </a:p>
          <a:p>
            <a:pPr lvl="1" rtl="0">
              <a:spcBef>
                <a:spcPts val="500"/>
              </a:spcBef>
              <a:defRPr sz="2400"/>
            </a:pPr>
            <a:r>
              <a:t>bandwidth </a:t>
            </a:r>
          </a:p>
          <a:p>
            <a:pPr lvl="1" rtl="0">
              <a:spcBef>
                <a:spcPts val="500"/>
              </a:spcBef>
              <a:defRPr sz="2400"/>
            </a:pPr>
            <a:r>
              <a:t>spreading factor</a:t>
            </a:r>
          </a:p>
          <a:p>
            <a:pPr rtl="0">
              <a:defRPr sz="1200"/>
            </a:pPr>
            <a:endParaRPr/>
          </a:p>
          <a:p>
            <a:pPr rtl="0">
              <a:defRPr/>
            </a:pPr>
            <a:r>
              <a:t>LoRaWAN can use channels with a bandwidth of either 125 kHz, 250 kHz or 500 kHz, depending on the region or the frequency plan. </a:t>
            </a:r>
          </a:p>
          <a:p>
            <a:pPr rtl="0">
              <a:defRPr sz="1600"/>
            </a:pPr>
            <a:endParaRPr/>
          </a:p>
          <a:p>
            <a:pPr rtl="0">
              <a:defRPr/>
            </a:pPr>
            <a:r>
              <a:t>The spreading factor is chosen (SF7 to SF12) by the end-device and influences the time it takes to transmit a frame.</a:t>
            </a:r>
          </a:p>
        </p:txBody>
      </p:sp>
    </p:spTree>
    <p:extLst>
      <p:ext uri="{BB962C8B-B14F-4D97-AF65-F5344CB8AC3E}">
        <p14:creationId xmlns:p14="http://schemas.microsoft.com/office/powerpoint/2010/main" val="284996080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Title 1"/>
          <p:cNvSpPr txBox="1">
            <a:spLocks noGrp="1"/>
          </p:cNvSpPr>
          <p:nvPr>
            <p:ph type="title"/>
          </p:nvPr>
        </p:nvSpPr>
        <p:spPr>
          <a:xfrm>
            <a:off x="700424" y="374901"/>
            <a:ext cx="11291707"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 Chirps</a:t>
            </a:r>
          </a:p>
        </p:txBody>
      </p:sp>
      <p:sp>
        <p:nvSpPr>
          <p:cNvPr id="383" name="Content Placeholder 2"/>
          <p:cNvSpPr txBox="1">
            <a:spLocks noGrp="1"/>
          </p:cNvSpPr>
          <p:nvPr>
            <p:ph type="body" sz="quarter" idx="1"/>
          </p:nvPr>
        </p:nvSpPr>
        <p:spPr>
          <a:xfrm>
            <a:off x="7411193" y="4453940"/>
            <a:ext cx="4647664" cy="1347506"/>
          </a:xfrm>
          <a:prstGeom prst="rect">
            <a:avLst/>
          </a:prstGeom>
        </p:spPr>
        <p:txBody>
          <a:bodyPr/>
          <a:lstStyle>
            <a:lvl1pPr marL="269875" indent="-269875">
              <a:lnSpc>
                <a:spcPct val="170000"/>
              </a:lnSpc>
              <a:spcBef>
                <a:spcPts val="300"/>
              </a:spcBef>
              <a:buSzTx/>
              <a:buNone/>
              <a:defRPr sz="1600">
                <a:latin typeface="Comic Sans MS"/>
                <a:ea typeface="Comic Sans MS"/>
                <a:cs typeface="Comic Sans MS"/>
                <a:sym typeface="Comic Sans MS"/>
              </a:defRPr>
            </a:lvl1pPr>
          </a:lstStyle>
          <a:p>
            <a:pPr rtl="0">
              <a:defRPr/>
            </a:pPr>
            <a:r>
              <a:t>Example of an up-chirp where the frequency increases in time.</a:t>
            </a:r>
          </a:p>
        </p:txBody>
      </p:sp>
      <p:pic>
        <p:nvPicPr>
          <p:cNvPr id="384" name="Picture 2" descr="Picture 2"/>
          <p:cNvPicPr>
            <a:picLocks noChangeAspect="1"/>
          </p:cNvPicPr>
          <p:nvPr/>
        </p:nvPicPr>
        <p:blipFill>
          <a:blip r:embed="rId2"/>
          <a:stretch>
            <a:fillRect/>
          </a:stretch>
        </p:blipFill>
        <p:spPr>
          <a:xfrm>
            <a:off x="7176886" y="1859276"/>
            <a:ext cx="4256956" cy="2709313"/>
          </a:xfrm>
          <a:prstGeom prst="rect">
            <a:avLst/>
          </a:prstGeom>
          <a:ln w="12700">
            <a:miter lim="400000"/>
          </a:ln>
        </p:spPr>
      </p:pic>
      <p:pic>
        <p:nvPicPr>
          <p:cNvPr id="385" name="Picture 4" descr="Picture 4"/>
          <p:cNvPicPr>
            <a:picLocks noChangeAspect="1"/>
          </p:cNvPicPr>
          <p:nvPr/>
        </p:nvPicPr>
        <p:blipFill>
          <a:blip r:embed="rId3"/>
          <a:stretch>
            <a:fillRect/>
          </a:stretch>
        </p:blipFill>
        <p:spPr>
          <a:xfrm>
            <a:off x="308324" y="1452359"/>
            <a:ext cx="6445942" cy="4482060"/>
          </a:xfrm>
          <a:prstGeom prst="rect">
            <a:avLst/>
          </a:prstGeom>
          <a:ln w="12700">
            <a:miter lim="400000"/>
          </a:ln>
        </p:spPr>
      </p:pic>
    </p:spTree>
    <p:extLst>
      <p:ext uri="{BB962C8B-B14F-4D97-AF65-F5344CB8AC3E}">
        <p14:creationId xmlns:p14="http://schemas.microsoft.com/office/powerpoint/2010/main" val="207194399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LoRaWAN- Physical Layer: Chirps"/>
          <p:cNvSpPr txBox="1">
            <a:spLocks noGrp="1"/>
          </p:cNvSpPr>
          <p:nvPr>
            <p:ph type="title"/>
          </p:nvPr>
        </p:nvSpPr>
        <p:spPr>
          <a:xfrm>
            <a:off x="700424" y="177259"/>
            <a:ext cx="10791154"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 Chirps</a:t>
            </a:r>
          </a:p>
        </p:txBody>
      </p:sp>
      <p:sp>
        <p:nvSpPr>
          <p:cNvPr id="388" name="The chirps are cyclically-shifted, and it is the frequency jumps that determines how the data is encoded onto the chirps, aka LoRa modulation."/>
          <p:cNvSpPr txBox="1">
            <a:spLocks noGrp="1"/>
          </p:cNvSpPr>
          <p:nvPr>
            <p:ph type="body" idx="1"/>
          </p:nvPr>
        </p:nvSpPr>
        <p:spPr>
          <a:xfrm>
            <a:off x="598248" y="1437124"/>
            <a:ext cx="10995504" cy="4428445"/>
          </a:xfrm>
          <a:prstGeom prst="rect">
            <a:avLst/>
          </a:prstGeom>
        </p:spPr>
        <p:txBody>
          <a:bodyPr/>
          <a:lstStyle>
            <a:lvl1pPr algn="just">
              <a:lnSpc>
                <a:spcPct val="150000"/>
              </a:lnSpc>
              <a:spcBef>
                <a:spcPts val="400"/>
              </a:spcBef>
              <a:defRPr sz="1800">
                <a:solidFill>
                  <a:schemeClr val="accent2"/>
                </a:solidFill>
                <a:latin typeface="Comic Sans MS"/>
                <a:ea typeface="Comic Sans MS"/>
                <a:cs typeface="Comic Sans MS"/>
                <a:sym typeface="Comic Sans MS"/>
              </a:defRPr>
            </a:lvl1pPr>
          </a:lstStyle>
          <a:p>
            <a:pPr rtl="0">
              <a:defRPr/>
            </a:pPr>
            <a:r>
              <a:t>The chirps are cyclically-shifted, and it is the frequency jumps that determines how the data is encoded onto the chirps, aka LoRa modulation. </a:t>
            </a:r>
          </a:p>
        </p:txBody>
      </p:sp>
      <p:pic>
        <p:nvPicPr>
          <p:cNvPr id="389" name="Screen Shot 2020-12-05 at 10.13.59 AM.png" descr="Screen Shot 2020-12-05 at 10.13.59 AM.png"/>
          <p:cNvPicPr>
            <a:picLocks noChangeAspect="1"/>
          </p:cNvPicPr>
          <p:nvPr/>
        </p:nvPicPr>
        <p:blipFill>
          <a:blip r:embed="rId2"/>
          <a:srcRect/>
          <a:stretch>
            <a:fillRect/>
          </a:stretch>
        </p:blipFill>
        <p:spPr>
          <a:xfrm>
            <a:off x="1997190" y="2343584"/>
            <a:ext cx="7543801" cy="3505201"/>
          </a:xfrm>
          <a:prstGeom prst="rect">
            <a:avLst/>
          </a:prstGeom>
          <a:ln w="12700">
            <a:miter lim="400000"/>
          </a:ln>
        </p:spPr>
      </p:pic>
    </p:spTree>
    <p:extLst>
      <p:ext uri="{BB962C8B-B14F-4D97-AF65-F5344CB8AC3E}">
        <p14:creationId xmlns:p14="http://schemas.microsoft.com/office/powerpoint/2010/main" val="97049198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LoRaWAN- Physical Layer"/>
          <p:cNvSpPr txBox="1">
            <a:spLocks noGrp="1"/>
          </p:cNvSpPr>
          <p:nvPr>
            <p:ph type="title"/>
          </p:nvPr>
        </p:nvSpPr>
        <p:spPr>
          <a:xfrm>
            <a:off x="700424" y="177259"/>
            <a:ext cx="10791154"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92" name="A symbol represents one, or more bits of data, for example:  Symbol = 1011111 (decimal = 95)…"/>
          <p:cNvSpPr txBox="1">
            <a:spLocks noGrp="1"/>
          </p:cNvSpPr>
          <p:nvPr>
            <p:ph type="body" idx="1"/>
          </p:nvPr>
        </p:nvSpPr>
        <p:spPr>
          <a:xfrm>
            <a:off x="485715" y="1431571"/>
            <a:ext cx="10995504" cy="4428446"/>
          </a:xfrm>
          <a:prstGeom prst="rect">
            <a:avLst/>
          </a:prstGeom>
        </p:spPr>
        <p:txBody>
          <a:bodyPr/>
          <a:lstStyle/>
          <a:p>
            <a:pPr algn="just" rtl="0">
              <a:spcBef>
                <a:spcPts val="400"/>
              </a:spcBef>
              <a:defRPr sz="2700">
                <a:solidFill>
                  <a:schemeClr val="accent2"/>
                </a:solidFill>
                <a:latin typeface="Comic Sans MS"/>
                <a:ea typeface="Comic Sans MS"/>
                <a:cs typeface="Comic Sans MS"/>
                <a:sym typeface="Comic Sans MS"/>
              </a:defRPr>
            </a:pPr>
            <a:r>
              <a:t>A symbol represents one, or more bits of data, for example:</a:t>
            </a:r>
            <a:br>
              <a:rPr>
                <a:latin typeface="Lucida Grande"/>
                <a:ea typeface="Lucida Grande"/>
                <a:cs typeface="Lucida Grande"/>
                <a:sym typeface="Lucida Grande"/>
              </a:rPr>
            </a:br>
            <a:r>
              <a:rPr>
                <a:latin typeface="Lucida Grande"/>
                <a:ea typeface="Lucida Grande"/>
                <a:cs typeface="Lucida Grande"/>
                <a:sym typeface="Lucida Grande"/>
              </a:rPr>
              <a:t> </a:t>
            </a:r>
            <a:r>
              <a:t>Symbol = 1011111 (decimal = 95) </a:t>
            </a:r>
            <a:endParaRPr>
              <a:solidFill>
                <a:srgbClr val="000000"/>
              </a:solidFill>
              <a:latin typeface="Times Roman"/>
              <a:ea typeface="Times Roman"/>
              <a:cs typeface="Times Roman"/>
              <a:sym typeface="Times Roman"/>
            </a:endParaRPr>
          </a:p>
          <a:p>
            <a:pPr algn="just" rtl="0">
              <a:spcBef>
                <a:spcPts val="400"/>
              </a:spcBef>
              <a:defRPr sz="2700">
                <a:solidFill>
                  <a:schemeClr val="accent2"/>
                </a:solidFill>
                <a:latin typeface="Comic Sans MS"/>
                <a:ea typeface="Comic Sans MS"/>
                <a:cs typeface="Comic Sans MS"/>
                <a:sym typeface="Comic Sans MS"/>
              </a:defRPr>
            </a:pPr>
            <a:r>
              <a:t>In the example above the number of raw bits that can be encoded by the symbol is 7. This is the same as saying: Spreading Factor (SF) = 7 </a:t>
            </a:r>
            <a:endParaRPr>
              <a:solidFill>
                <a:srgbClr val="000000"/>
              </a:solidFill>
              <a:latin typeface="Times Roman"/>
              <a:ea typeface="Times Roman"/>
              <a:cs typeface="Times Roman"/>
              <a:sym typeface="Times Roman"/>
            </a:endParaRPr>
          </a:p>
          <a:p>
            <a:pPr algn="just" rtl="0">
              <a:spcBef>
                <a:spcPts val="400"/>
              </a:spcBef>
              <a:defRPr sz="2700">
                <a:solidFill>
                  <a:schemeClr val="accent2"/>
                </a:solidFill>
                <a:latin typeface="Comic Sans MS"/>
                <a:ea typeface="Comic Sans MS"/>
                <a:cs typeface="Comic Sans MS"/>
                <a:sym typeface="Comic Sans MS"/>
              </a:defRPr>
            </a:pPr>
            <a:r>
              <a:t>The symbol has 2</a:t>
            </a:r>
            <a:r>
              <a:rPr baseline="31999"/>
              <a:t>SF</a:t>
            </a:r>
            <a:r>
              <a:t> values. If SF=7, the values ranges from 0 - 127. </a:t>
            </a:r>
          </a:p>
          <a:p>
            <a:pPr algn="just" rtl="0">
              <a:spcBef>
                <a:spcPts val="400"/>
              </a:spcBef>
              <a:defRPr sz="2700">
                <a:solidFill>
                  <a:schemeClr val="accent2"/>
                </a:solidFill>
                <a:latin typeface="Comic Sans MS"/>
                <a:ea typeface="Comic Sans MS"/>
                <a:cs typeface="Comic Sans MS"/>
                <a:sym typeface="Comic Sans MS"/>
              </a:defRPr>
            </a:pPr>
            <a:r>
              <a:rPr>
                <a:latin typeface="Lucida Grande"/>
                <a:ea typeface="Lucida Grande"/>
                <a:cs typeface="Lucida Grande"/>
                <a:sym typeface="Lucida Grande"/>
              </a:rPr>
              <a:t> </a:t>
            </a:r>
            <a:r>
              <a:t>The symbol value is encoded onto a sweep signal (up-chirp).</a:t>
            </a:r>
          </a:p>
        </p:txBody>
      </p:sp>
    </p:spTree>
    <p:extLst>
      <p:ext uri="{BB962C8B-B14F-4D97-AF65-F5344CB8AC3E}">
        <p14:creationId xmlns:p14="http://schemas.microsoft.com/office/powerpoint/2010/main" val="593701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LoRaWAN- Physical Layer"/>
          <p:cNvSpPr txBox="1">
            <a:spLocks noGrp="1"/>
          </p:cNvSpPr>
          <p:nvPr>
            <p:ph type="title"/>
          </p:nvPr>
        </p:nvSpPr>
        <p:spPr>
          <a:xfrm>
            <a:off x="700424" y="177259"/>
            <a:ext cx="10791154"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95" name="The sweep signal is divided into 2SF steps or chips.…"/>
          <p:cNvSpPr txBox="1">
            <a:spLocks noGrp="1"/>
          </p:cNvSpPr>
          <p:nvPr>
            <p:ph type="body" idx="1"/>
          </p:nvPr>
        </p:nvSpPr>
        <p:spPr>
          <a:xfrm>
            <a:off x="398934" y="1214777"/>
            <a:ext cx="10995504" cy="4428446"/>
          </a:xfrm>
          <a:prstGeom prst="rect">
            <a:avLst/>
          </a:prstGeom>
        </p:spPr>
        <p:txBody>
          <a:bodyPr/>
          <a:lstStyle/>
          <a:p>
            <a:pPr marL="342899" indent="-342899" algn="just" rtl="0">
              <a:spcBef>
                <a:spcPts val="400"/>
              </a:spcBef>
              <a:defRPr sz="2100">
                <a:solidFill>
                  <a:schemeClr val="accent2"/>
                </a:solidFill>
                <a:latin typeface="Comic Sans MS"/>
                <a:ea typeface="Comic Sans MS"/>
                <a:cs typeface="Comic Sans MS"/>
                <a:sym typeface="Comic Sans MS"/>
              </a:defRPr>
            </a:pPr>
            <a:r>
              <a:t>The sweep signal is divided into 2</a:t>
            </a:r>
            <a:r>
              <a:rPr baseline="31999"/>
              <a:t>SF</a:t>
            </a:r>
            <a:r>
              <a:t> steps or chips. </a:t>
            </a:r>
          </a:p>
          <a:p>
            <a:pPr marL="342899" indent="-342899" algn="just" rtl="0">
              <a:spcBef>
                <a:spcPts val="400"/>
              </a:spcBef>
              <a:defRPr sz="2100">
                <a:solidFill>
                  <a:schemeClr val="accent2"/>
                </a:solidFill>
                <a:latin typeface="Comic Sans MS"/>
                <a:ea typeface="Comic Sans MS"/>
                <a:cs typeface="Comic Sans MS"/>
                <a:sym typeface="Comic Sans MS"/>
              </a:defRPr>
            </a:pPr>
            <a:r>
              <a:t>For example if the symbol is: 1011111 (decimal value = 95)</a:t>
            </a:r>
            <a:r>
              <a:rPr>
                <a:latin typeface="Lucida Grande"/>
                <a:ea typeface="Lucida Grande"/>
                <a:cs typeface="Lucida Grande"/>
                <a:sym typeface="Lucida Grande"/>
              </a:rPr>
              <a:t>, t</a:t>
            </a:r>
            <a:r>
              <a:t>he number of raw bits that can be encoded by this symbol is 7 (SF=7) and the sweep signal is divided in 2</a:t>
            </a:r>
            <a:r>
              <a:rPr baseline="31999"/>
              <a:t>SF </a:t>
            </a:r>
            <a:r>
              <a:t>= 2</a:t>
            </a:r>
            <a:r>
              <a:rPr baseline="31999"/>
              <a:t>7</a:t>
            </a:r>
            <a:r>
              <a:t> = 128 chips. </a:t>
            </a:r>
          </a:p>
        </p:txBody>
      </p:sp>
      <p:pic>
        <p:nvPicPr>
          <p:cNvPr id="396" name="Screen Shot 2020-12-05 at 10.24.22 AM.png" descr="Screen Shot 2020-12-05 at 10.24.22 AM.png"/>
          <p:cNvPicPr>
            <a:picLocks noChangeAspect="1"/>
          </p:cNvPicPr>
          <p:nvPr/>
        </p:nvPicPr>
        <p:blipFill>
          <a:blip r:embed="rId2"/>
          <a:srcRect l="1192" t="9515" r="8437"/>
          <a:stretch>
            <a:fillRect/>
          </a:stretch>
        </p:blipFill>
        <p:spPr>
          <a:xfrm>
            <a:off x="863864" y="3157724"/>
            <a:ext cx="11017882" cy="3257883"/>
          </a:xfrm>
          <a:prstGeom prst="rect">
            <a:avLst/>
          </a:prstGeom>
          <a:ln w="12700">
            <a:miter lim="400000"/>
          </a:ln>
        </p:spPr>
      </p:pic>
    </p:spTree>
    <p:extLst>
      <p:ext uri="{BB962C8B-B14F-4D97-AF65-F5344CB8AC3E}">
        <p14:creationId xmlns:p14="http://schemas.microsoft.com/office/powerpoint/2010/main" val="371043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LoRaWAN- Physical Layer"/>
          <p:cNvSpPr txBox="1">
            <a:spLocks noGrp="1"/>
          </p:cNvSpPr>
          <p:nvPr>
            <p:ph type="title"/>
          </p:nvPr>
        </p:nvSpPr>
        <p:spPr>
          <a:xfrm>
            <a:off x="700424" y="177259"/>
            <a:ext cx="10791154"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Physical Layer</a:t>
            </a:r>
          </a:p>
        </p:txBody>
      </p:sp>
      <p:sp>
        <p:nvSpPr>
          <p:cNvPr id="399" name="Bandwidth is interchangeable with chip rate:…"/>
          <p:cNvSpPr txBox="1">
            <a:spLocks noGrp="1"/>
          </p:cNvSpPr>
          <p:nvPr>
            <p:ph type="body" idx="1"/>
          </p:nvPr>
        </p:nvSpPr>
        <p:spPr>
          <a:xfrm>
            <a:off x="598248" y="1605925"/>
            <a:ext cx="10995504" cy="4428446"/>
          </a:xfrm>
          <a:prstGeom prst="rect">
            <a:avLst/>
          </a:prstGeom>
        </p:spPr>
        <p:txBody>
          <a:bodyPr/>
          <a:lstStyle/>
          <a:p>
            <a:pPr algn="just" rtl="0">
              <a:spcBef>
                <a:spcPts val="400"/>
              </a:spcBef>
              <a:defRPr sz="2000">
                <a:solidFill>
                  <a:schemeClr val="accent2"/>
                </a:solidFill>
                <a:latin typeface="Comic Sans MS"/>
                <a:ea typeface="Comic Sans MS"/>
                <a:cs typeface="Comic Sans MS"/>
                <a:sym typeface="Comic Sans MS"/>
              </a:defRPr>
            </a:pPr>
            <a:r>
              <a:t>Bandwidth is interchangeable with chip rate:</a:t>
            </a:r>
          </a:p>
          <a:p>
            <a:pPr algn="just" rtl="0">
              <a:spcBef>
                <a:spcPts val="400"/>
              </a:spcBef>
              <a:defRPr sz="2000">
                <a:solidFill>
                  <a:schemeClr val="accent2"/>
                </a:solidFill>
                <a:latin typeface="Comic Sans MS"/>
                <a:ea typeface="Comic Sans MS"/>
                <a:cs typeface="Comic Sans MS"/>
                <a:sym typeface="Comic Sans MS"/>
              </a:defRPr>
            </a:pPr>
            <a:r>
              <a:t> BW = </a:t>
            </a:r>
            <a:r>
              <a:rPr b="1"/>
              <a:t>R</a:t>
            </a:r>
            <a:r>
              <a:rPr b="1" baseline="-5999"/>
              <a:t>C</a:t>
            </a:r>
            <a:r>
              <a:rPr baseline="-40999"/>
              <a:t> </a:t>
            </a:r>
            <a:r>
              <a:t>= chip rate (chips/s) </a:t>
            </a:r>
          </a:p>
          <a:p>
            <a:pPr algn="just" rtl="0">
              <a:spcBef>
                <a:spcPts val="400"/>
              </a:spcBef>
              <a:defRPr sz="2000">
                <a:solidFill>
                  <a:schemeClr val="accent2"/>
                </a:solidFill>
                <a:latin typeface="Comic Sans MS"/>
                <a:ea typeface="Comic Sans MS"/>
                <a:cs typeface="Comic Sans MS"/>
                <a:sym typeface="Comic Sans MS"/>
              </a:defRPr>
            </a:pPr>
            <a:r>
              <a:t>For example: if BW = 125 kHz, then  BW = R</a:t>
            </a:r>
            <a:r>
              <a:rPr baseline="-5999"/>
              <a:t>C  </a:t>
            </a:r>
            <a:r>
              <a:t>= 125000 chips/s </a:t>
            </a:r>
          </a:p>
          <a:p>
            <a:pPr algn="just" rtl="0">
              <a:spcBef>
                <a:spcPts val="400"/>
              </a:spcBef>
              <a:defRPr sz="2000">
                <a:solidFill>
                  <a:schemeClr val="accent2"/>
                </a:solidFill>
                <a:latin typeface="Comic Sans MS"/>
                <a:ea typeface="Comic Sans MS"/>
                <a:cs typeface="Comic Sans MS"/>
                <a:sym typeface="Comic Sans MS"/>
              </a:defRPr>
            </a:pPr>
            <a:r>
              <a:t>The Symbol Rate (R</a:t>
            </a:r>
            <a:r>
              <a:rPr baseline="-27500"/>
              <a:t>s</a:t>
            </a:r>
            <a:r>
              <a:t>) is calculated as follow: </a:t>
            </a:r>
            <a:r>
              <a:rPr b="1"/>
              <a:t>R</a:t>
            </a:r>
            <a:r>
              <a:rPr b="1" baseline="-27500"/>
              <a:t>s </a:t>
            </a:r>
            <a:r>
              <a:rPr b="1"/>
              <a:t>(symbols/sec) = BW / 2</a:t>
            </a:r>
            <a:r>
              <a:rPr b="1" baseline="64999"/>
              <a:t>SF</a:t>
            </a:r>
            <a:r>
              <a:rPr b="1"/>
              <a:t>= R</a:t>
            </a:r>
            <a:r>
              <a:rPr b="1" baseline="-27500"/>
              <a:t>c </a:t>
            </a:r>
            <a:r>
              <a:rPr b="1"/>
              <a:t>/ 2</a:t>
            </a:r>
            <a:r>
              <a:rPr b="1" baseline="64999"/>
              <a:t>SF</a:t>
            </a:r>
            <a:r>
              <a:rPr baseline="64999"/>
              <a:t> </a:t>
            </a:r>
          </a:p>
          <a:p>
            <a:pPr algn="just" rtl="0">
              <a:spcBef>
                <a:spcPts val="400"/>
              </a:spcBef>
              <a:defRPr sz="2000">
                <a:solidFill>
                  <a:schemeClr val="accent2"/>
                </a:solidFill>
                <a:latin typeface="Comic Sans MS"/>
                <a:ea typeface="Comic Sans MS"/>
                <a:cs typeface="Comic Sans MS"/>
                <a:sym typeface="Comic Sans MS"/>
              </a:defRPr>
            </a:pPr>
            <a:r>
              <a:t>For example: If BW = 125 kHz, SF=7, then R</a:t>
            </a:r>
            <a:r>
              <a:rPr baseline="-27500"/>
              <a:t>s </a:t>
            </a:r>
            <a:r>
              <a:t>= 125000 / 2</a:t>
            </a:r>
            <a:r>
              <a:rPr baseline="64999"/>
              <a:t>7 </a:t>
            </a:r>
            <a:r>
              <a:t>= 977 symbols/sec</a:t>
            </a:r>
          </a:p>
          <a:p>
            <a:pPr algn="just" rtl="0">
              <a:spcBef>
                <a:spcPts val="400"/>
              </a:spcBef>
              <a:defRPr sz="2000">
                <a:solidFill>
                  <a:schemeClr val="accent2"/>
                </a:solidFill>
                <a:latin typeface="Comic Sans MS"/>
                <a:ea typeface="Comic Sans MS"/>
                <a:cs typeface="Comic Sans MS"/>
                <a:sym typeface="Comic Sans MS"/>
              </a:defRPr>
            </a:pPr>
            <a:r>
              <a:t>The symbol duration or sweep time is calculated as follow: </a:t>
            </a:r>
            <a:br/>
            <a:r>
              <a:t> </a:t>
            </a:r>
            <a:r>
              <a:rPr b="1"/>
              <a:t>T</a:t>
            </a:r>
            <a:r>
              <a:rPr b="1" baseline="-27500"/>
              <a:t>s</a:t>
            </a:r>
            <a:r>
              <a:rPr b="1"/>
              <a:t>(sec) = 2</a:t>
            </a:r>
            <a:r>
              <a:rPr b="1" baseline="64999"/>
              <a:t>SF </a:t>
            </a:r>
            <a:r>
              <a:rPr b="1"/>
              <a:t>/ BW</a:t>
            </a:r>
          </a:p>
        </p:txBody>
      </p:sp>
    </p:spTree>
    <p:extLst>
      <p:ext uri="{BB962C8B-B14F-4D97-AF65-F5344CB8AC3E}">
        <p14:creationId xmlns:p14="http://schemas.microsoft.com/office/powerpoint/2010/main" val="1580047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Physical Layer</a:t>
            </a:r>
          </a:p>
        </p:txBody>
      </p:sp>
      <p:sp>
        <p:nvSpPr>
          <p:cNvPr id="4" name="Content Placeholder 2"/>
          <p:cNvSpPr>
            <a:spLocks noGrp="1"/>
          </p:cNvSpPr>
          <p:nvPr>
            <p:ph idx="1"/>
          </p:nvPr>
        </p:nvSpPr>
        <p:spPr>
          <a:xfrm>
            <a:off x="700424" y="1302347"/>
            <a:ext cx="11291707" cy="1171030"/>
          </a:xfrm>
        </p:spPr>
        <p:txBody>
          <a:bodyPr>
            <a:noAutofit/>
          </a:bodyPr>
          <a:lstStyle/>
          <a:p>
            <a:pPr algn="just">
              <a:lnSpc>
                <a:spcPct val="170000"/>
              </a:lnSpc>
            </a:pPr>
            <a:r>
              <a:rPr lang="en-US" sz="1800" dirty="0">
                <a:latin typeface="Comic Sans MS" panose="030F0702030302020204" pitchFamily="66" charset="0"/>
              </a:rPr>
              <a:t>An overview of symbol durations with respect to different Spreading Factors.</a:t>
            </a:r>
          </a:p>
          <a:p>
            <a:pPr algn="just">
              <a:lnSpc>
                <a:spcPct val="170000"/>
              </a:lnSpc>
            </a:pPr>
            <a:r>
              <a:rPr lang="en-US" sz="1800" dirty="0">
                <a:latin typeface="Comic Sans MS" panose="030F0702030302020204" pitchFamily="66" charset="0"/>
              </a:rPr>
              <a:t>If the SF increases by one the symbol duration doubles.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60" y="2655226"/>
            <a:ext cx="10058400" cy="3748702"/>
          </a:xfrm>
          <a:prstGeom prst="rect">
            <a:avLst/>
          </a:prstGeom>
        </p:spPr>
      </p:pic>
    </p:spTree>
    <p:extLst>
      <p:ext uri="{BB962C8B-B14F-4D97-AF65-F5344CB8AC3E}">
        <p14:creationId xmlns:p14="http://schemas.microsoft.com/office/powerpoint/2010/main" val="2881406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fontScale="90000"/>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 EU863-870 Frequency and Sub-bands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37" y="1528997"/>
            <a:ext cx="10842008" cy="4792636"/>
          </a:xfrm>
          <a:prstGeom prst="rect">
            <a:avLst/>
          </a:prstGeom>
        </p:spPr>
      </p:pic>
    </p:spTree>
    <p:extLst>
      <p:ext uri="{BB962C8B-B14F-4D97-AF65-F5344CB8AC3E}">
        <p14:creationId xmlns:p14="http://schemas.microsoft.com/office/powerpoint/2010/main" val="1988874931"/>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 Specification</a:t>
            </a:r>
          </a:p>
        </p:txBody>
      </p:sp>
      <p:sp>
        <p:nvSpPr>
          <p:cNvPr id="209" name="Content Placeholder 2"/>
          <p:cNvSpPr txBox="1">
            <a:spLocks noGrp="1"/>
          </p:cNvSpPr>
          <p:nvPr>
            <p:ph type="body" sz="quarter" idx="1"/>
          </p:nvPr>
        </p:nvSpPr>
        <p:spPr>
          <a:xfrm>
            <a:off x="700424" y="1302343"/>
            <a:ext cx="10791153" cy="1006142"/>
          </a:xfrm>
          <a:prstGeom prst="rect">
            <a:avLst/>
          </a:prstGeom>
        </p:spPr>
        <p:txBody>
          <a:bodyPr/>
          <a:lstStyle>
            <a:lvl1pPr algn="just">
              <a:lnSpc>
                <a:spcPct val="170000"/>
              </a:lnSpc>
              <a:spcBef>
                <a:spcPts val="400"/>
              </a:spcBef>
              <a:defRPr sz="1700">
                <a:latin typeface="Comic Sans MS"/>
                <a:ea typeface="Comic Sans MS"/>
                <a:cs typeface="Comic Sans MS"/>
                <a:sym typeface="Comic Sans MS"/>
              </a:defRPr>
            </a:lvl1pPr>
          </a:lstStyle>
          <a:p>
            <a:pPr rtl="0">
              <a:defRPr/>
            </a:pPr>
            <a:r>
              <a:t>The range between LoRa sender and receiver depends on the environment the equipment operates in. Indoor coverage largely depends on the type of building material used.</a:t>
            </a:r>
          </a:p>
        </p:txBody>
      </p:sp>
      <p:graphicFrame>
        <p:nvGraphicFramePr>
          <p:cNvPr id="210" name="Table 2"/>
          <p:cNvGraphicFramePr/>
          <p:nvPr/>
        </p:nvGraphicFramePr>
        <p:xfrm>
          <a:off x="1633927" y="2472402"/>
          <a:ext cx="8196288" cy="2128464"/>
        </p:xfrm>
        <a:graphic>
          <a:graphicData uri="http://schemas.openxmlformats.org/drawingml/2006/table">
            <a:tbl>
              <a:tblPr firstRow="1" bandRow="1"/>
              <a:tblGrid>
                <a:gridCol w="4098144">
                  <a:extLst>
                    <a:ext uri="{9D8B030D-6E8A-4147-A177-3AD203B41FA5}">
                      <a16:colId xmlns:a16="http://schemas.microsoft.com/office/drawing/2014/main" val="20000"/>
                    </a:ext>
                  </a:extLst>
                </a:gridCol>
                <a:gridCol w="4098144">
                  <a:extLst>
                    <a:ext uri="{9D8B030D-6E8A-4147-A177-3AD203B41FA5}">
                      <a16:colId xmlns:a16="http://schemas.microsoft.com/office/drawing/2014/main" val="20001"/>
                    </a:ext>
                  </a:extLst>
                </a:gridCol>
              </a:tblGrid>
              <a:tr h="532116">
                <a:tc>
                  <a:txBody>
                    <a:bodyPr/>
                    <a:lstStyle/>
                    <a:p>
                      <a:pPr algn="ctr">
                        <a:defRPr sz="1800" b="0">
                          <a:solidFill>
                            <a:srgbClr val="000000"/>
                          </a:solidFill>
                        </a:defRPr>
                      </a:pPr>
                      <a:r>
                        <a:rPr sz="2400" b="1">
                          <a:solidFill>
                            <a:srgbClr val="FFFFFF"/>
                          </a:solidFill>
                        </a:rPr>
                        <a:t>Environment</a:t>
                      </a:r>
                    </a:p>
                  </a:txBody>
                  <a:tcPr marL="45720" marR="45720" horzOverflow="overflow"/>
                </a:tc>
                <a:tc>
                  <a:txBody>
                    <a:bodyPr/>
                    <a:lstStyle/>
                    <a:p>
                      <a:pPr algn="ctr">
                        <a:defRPr sz="1800" b="0">
                          <a:solidFill>
                            <a:srgbClr val="000000"/>
                          </a:solidFill>
                        </a:defRPr>
                      </a:pPr>
                      <a:r>
                        <a:rPr sz="2400" b="1">
                          <a:solidFill>
                            <a:srgbClr val="FFFFFF"/>
                          </a:solidFill>
                        </a:rPr>
                        <a:t>Range (km)</a:t>
                      </a:r>
                    </a:p>
                  </a:txBody>
                  <a:tcPr marL="45720" marR="45720" horzOverflow="overflow"/>
                </a:tc>
                <a:extLst>
                  <a:ext uri="{0D108BD9-81ED-4DB2-BD59-A6C34878D82A}">
                    <a16:rowId xmlns:a16="http://schemas.microsoft.com/office/drawing/2014/main" val="10000"/>
                  </a:ext>
                </a:extLst>
              </a:tr>
              <a:tr h="532116">
                <a:tc>
                  <a:txBody>
                    <a:bodyPr/>
                    <a:lstStyle/>
                    <a:p>
                      <a:pPr algn="ctr">
                        <a:defRPr sz="1800"/>
                      </a:pPr>
                      <a:r>
                        <a:rPr sz="2400"/>
                        <a:t>Urban areas (towns &amp; cities)</a:t>
                      </a:r>
                    </a:p>
                  </a:txBody>
                  <a:tcPr marL="45720" marR="45720" horzOverflow="overflow"/>
                </a:tc>
                <a:tc>
                  <a:txBody>
                    <a:bodyPr/>
                    <a:lstStyle/>
                    <a:p>
                      <a:pPr algn="ctr">
                        <a:defRPr sz="1800"/>
                      </a:pPr>
                      <a:r>
                        <a:rPr sz="2400"/>
                        <a:t>2-5</a:t>
                      </a:r>
                    </a:p>
                  </a:txBody>
                  <a:tcPr marL="45720" marR="45720" horzOverflow="overflow"/>
                </a:tc>
                <a:extLst>
                  <a:ext uri="{0D108BD9-81ED-4DB2-BD59-A6C34878D82A}">
                    <a16:rowId xmlns:a16="http://schemas.microsoft.com/office/drawing/2014/main" val="10001"/>
                  </a:ext>
                </a:extLst>
              </a:tr>
              <a:tr h="532116">
                <a:tc>
                  <a:txBody>
                    <a:bodyPr/>
                    <a:lstStyle/>
                    <a:p>
                      <a:pPr algn="ctr">
                        <a:defRPr sz="1800"/>
                      </a:pPr>
                      <a:r>
                        <a:rPr sz="2400"/>
                        <a:t>Rural areas (country sides)</a:t>
                      </a:r>
                    </a:p>
                  </a:txBody>
                  <a:tcPr marL="45720" marR="45720" horzOverflow="overflow"/>
                </a:tc>
                <a:tc>
                  <a:txBody>
                    <a:bodyPr/>
                    <a:lstStyle/>
                    <a:p>
                      <a:pPr algn="ctr">
                        <a:defRPr sz="1800"/>
                      </a:pPr>
                      <a:r>
                        <a:rPr sz="2400"/>
                        <a:t>5-15</a:t>
                      </a:r>
                    </a:p>
                  </a:txBody>
                  <a:tcPr marL="45720" marR="45720" horzOverflow="overflow"/>
                </a:tc>
                <a:extLst>
                  <a:ext uri="{0D108BD9-81ED-4DB2-BD59-A6C34878D82A}">
                    <a16:rowId xmlns:a16="http://schemas.microsoft.com/office/drawing/2014/main" val="10002"/>
                  </a:ext>
                </a:extLst>
              </a:tr>
              <a:tr h="532116">
                <a:tc>
                  <a:txBody>
                    <a:bodyPr/>
                    <a:lstStyle/>
                    <a:p>
                      <a:pPr algn="ctr">
                        <a:defRPr sz="1800"/>
                      </a:pPr>
                      <a:r>
                        <a:rPr sz="2400"/>
                        <a:t>Direct Line of Sight </a:t>
                      </a:r>
                    </a:p>
                  </a:txBody>
                  <a:tcPr marL="45720" marR="45720" horzOverflow="overflow"/>
                </a:tc>
                <a:tc>
                  <a:txBody>
                    <a:bodyPr/>
                    <a:lstStyle/>
                    <a:p>
                      <a:pPr algn="ctr">
                        <a:defRPr sz="1800"/>
                      </a:pPr>
                      <a:r>
                        <a:rPr sz="2400"/>
                        <a:t>&gt;15</a:t>
                      </a:r>
                    </a:p>
                  </a:txBody>
                  <a:tcPr marL="45720" marR="45720" horzOverflow="overflow"/>
                </a:tc>
                <a:extLst>
                  <a:ext uri="{0D108BD9-81ED-4DB2-BD59-A6C34878D82A}">
                    <a16:rowId xmlns:a16="http://schemas.microsoft.com/office/drawing/2014/main" val="10003"/>
                  </a:ext>
                </a:extLst>
              </a:tr>
            </a:tbl>
          </a:graphicData>
        </a:graphic>
      </p:graphicFrame>
      <p:sp>
        <p:nvSpPr>
          <p:cNvPr id="211" name="Content Placeholder 2"/>
          <p:cNvSpPr txBox="1"/>
          <p:nvPr/>
        </p:nvSpPr>
        <p:spPr>
          <a:xfrm>
            <a:off x="746143" y="4959944"/>
            <a:ext cx="10699713" cy="10061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marL="342900" indent="-342900" algn="just">
              <a:lnSpc>
                <a:spcPct val="170000"/>
              </a:lnSpc>
              <a:spcBef>
                <a:spcPts val="400"/>
              </a:spcBef>
              <a:buSzPct val="100000"/>
              <a:buFont typeface="Arial"/>
              <a:buChar char="•"/>
              <a:defRPr sz="1700">
                <a:latin typeface="Comic Sans MS"/>
                <a:ea typeface="Comic Sans MS"/>
                <a:cs typeface="Comic Sans MS"/>
                <a:sym typeface="Comic Sans MS"/>
              </a:defRPr>
            </a:lvl1pPr>
          </a:lstStyle>
          <a:p>
            <a:r>
              <a:t>Some notable records: Andreas Spiess, ground to ground connection: 212 km (= 131.73 miles) Weather balloon to ground connection: 702.67 km (= 436.61 miles)</a:t>
            </a:r>
          </a:p>
        </p:txBody>
      </p:sp>
    </p:spTree>
    <p:extLst>
      <p:ext uri="{BB962C8B-B14F-4D97-AF65-F5344CB8AC3E}">
        <p14:creationId xmlns:p14="http://schemas.microsoft.com/office/powerpoint/2010/main" val="253331111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 Bandwidth </a:t>
            </a:r>
          </a:p>
        </p:txBody>
      </p:sp>
      <p:sp>
        <p:nvSpPr>
          <p:cNvPr id="4" name="Content Placeholder 2"/>
          <p:cNvSpPr>
            <a:spLocks noGrp="1"/>
          </p:cNvSpPr>
          <p:nvPr>
            <p:ph idx="1"/>
          </p:nvPr>
        </p:nvSpPr>
        <p:spPr>
          <a:xfrm>
            <a:off x="700424" y="1302346"/>
            <a:ext cx="11291707" cy="2115412"/>
          </a:xfrm>
        </p:spPr>
        <p:txBody>
          <a:bodyPr>
            <a:noAutofit/>
          </a:bodyPr>
          <a:lstStyle/>
          <a:p>
            <a:pPr algn="just">
              <a:lnSpc>
                <a:spcPct val="170000"/>
              </a:lnSpc>
            </a:pPr>
            <a:r>
              <a:rPr lang="en-US" sz="1800" dirty="0">
                <a:latin typeface="Comic Sans MS" panose="030F0702030302020204" pitchFamily="66" charset="0"/>
              </a:rPr>
              <a:t>LoRaWAN only uses the following bandwidth ranges: 125 kHz, 250 kHz and 500 kHz. Which of these 3 ranges are actual used depends on the region or frequency plan. For example in Europe only the bandwidths 125kHz and 250 kHz are used.</a:t>
            </a:r>
          </a:p>
          <a:p>
            <a:pPr algn="just">
              <a:lnSpc>
                <a:spcPct val="170000"/>
              </a:lnSpc>
            </a:pPr>
            <a:r>
              <a:rPr lang="en-US" sz="1800" dirty="0">
                <a:latin typeface="Comic Sans MS" panose="030F0702030302020204" pitchFamily="66" charset="0"/>
              </a:rPr>
              <a:t>The relationship between bandwidth and carrier frequency can be seen in the figure below.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004" y="3972395"/>
            <a:ext cx="9337797" cy="2292948"/>
          </a:xfrm>
          <a:prstGeom prst="rect">
            <a:avLst/>
          </a:prstGeom>
        </p:spPr>
      </p:pic>
    </p:spTree>
    <p:extLst>
      <p:ext uri="{BB962C8B-B14F-4D97-AF65-F5344CB8AC3E}">
        <p14:creationId xmlns:p14="http://schemas.microsoft.com/office/powerpoint/2010/main" val="3593056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fontScale="90000"/>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 Carriers Frequency and Bandwidth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24" y="1303317"/>
            <a:ext cx="10760677" cy="5031097"/>
          </a:xfrm>
          <a:prstGeom prst="rect">
            <a:avLst/>
          </a:prstGeom>
        </p:spPr>
      </p:pic>
    </p:spTree>
    <p:extLst>
      <p:ext uri="{BB962C8B-B14F-4D97-AF65-F5344CB8AC3E}">
        <p14:creationId xmlns:p14="http://schemas.microsoft.com/office/powerpoint/2010/main" val="830046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Physical Layer</a:t>
            </a:r>
          </a:p>
        </p:txBody>
      </p:sp>
      <p:sp>
        <p:nvSpPr>
          <p:cNvPr id="4" name="Content Placeholder 2"/>
          <p:cNvSpPr>
            <a:spLocks noGrp="1"/>
          </p:cNvSpPr>
          <p:nvPr>
            <p:ph idx="1"/>
          </p:nvPr>
        </p:nvSpPr>
        <p:spPr>
          <a:xfrm>
            <a:off x="700423" y="1138426"/>
            <a:ext cx="11291707" cy="5607148"/>
          </a:xfrm>
        </p:spPr>
        <p:txBody>
          <a:bodyPr>
            <a:noAutofit/>
          </a:bodyPr>
          <a:lstStyle/>
          <a:p>
            <a:pPr algn="just"/>
            <a:r>
              <a:rPr lang="en-US" sz="2400" dirty="0">
                <a:latin typeface="Comic Sans MS" panose="030F0702030302020204" pitchFamily="66" charset="0"/>
              </a:rPr>
              <a:t>The Data Rate Story: There are three physical factors:</a:t>
            </a:r>
          </a:p>
          <a:p>
            <a:pPr lvl="1" algn="just"/>
            <a:r>
              <a:rPr lang="en-US" sz="2400" b="1" dirty="0"/>
              <a:t>transmission power</a:t>
            </a:r>
            <a:r>
              <a:rPr lang="en-US" sz="2400" dirty="0"/>
              <a:t>, </a:t>
            </a:r>
          </a:p>
          <a:p>
            <a:pPr lvl="1" algn="just"/>
            <a:r>
              <a:rPr lang="en-US" sz="2400" b="1" dirty="0"/>
              <a:t>bandwidth</a:t>
            </a:r>
            <a:r>
              <a:rPr lang="en-US" sz="2400" dirty="0"/>
              <a:t> </a:t>
            </a:r>
          </a:p>
          <a:p>
            <a:pPr lvl="1" algn="just"/>
            <a:r>
              <a:rPr lang="en-US" sz="2400" b="1" dirty="0"/>
              <a:t>spreading factor</a:t>
            </a:r>
          </a:p>
          <a:p>
            <a:pPr algn="just"/>
            <a:endParaRPr lang="en-US" sz="2400" dirty="0"/>
          </a:p>
          <a:p>
            <a:pPr algn="just"/>
            <a:r>
              <a:rPr lang="en-US" sz="2400" dirty="0"/>
              <a:t>If you lower the </a:t>
            </a:r>
            <a:r>
              <a:rPr lang="en-US" sz="2400" dirty="0" err="1"/>
              <a:t>tx</a:t>
            </a:r>
            <a:r>
              <a:rPr lang="en-US" sz="2400" dirty="0"/>
              <a:t> power, you’ll save battery, but the range of the signal will obviously be shorter. </a:t>
            </a:r>
          </a:p>
          <a:p>
            <a:pPr algn="just"/>
            <a:endParaRPr lang="en-US" sz="2400" dirty="0"/>
          </a:p>
          <a:p>
            <a:pPr algn="just"/>
            <a:r>
              <a:rPr lang="en-US" sz="2400" dirty="0"/>
              <a:t>The other two factors (spreading factor and bandwidth) combined form the data rate. This determines how fast bytes are transmitted.</a:t>
            </a:r>
          </a:p>
          <a:p>
            <a:pPr algn="just"/>
            <a:endParaRPr lang="en-US" sz="2400" dirty="0"/>
          </a:p>
        </p:txBody>
      </p:sp>
    </p:spTree>
    <p:extLst>
      <p:ext uri="{BB962C8B-B14F-4D97-AF65-F5344CB8AC3E}">
        <p14:creationId xmlns:p14="http://schemas.microsoft.com/office/powerpoint/2010/main" val="3735000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Physical Layer</a:t>
            </a:r>
          </a:p>
        </p:txBody>
      </p:sp>
      <p:sp>
        <p:nvSpPr>
          <p:cNvPr id="4" name="Content Placeholder 2"/>
          <p:cNvSpPr>
            <a:spLocks noGrp="1"/>
          </p:cNvSpPr>
          <p:nvPr>
            <p:ph idx="1"/>
          </p:nvPr>
        </p:nvSpPr>
        <p:spPr>
          <a:xfrm>
            <a:off x="700423" y="1125416"/>
            <a:ext cx="11291707" cy="5655328"/>
          </a:xfrm>
        </p:spPr>
        <p:txBody>
          <a:bodyPr>
            <a:noAutofit/>
          </a:bodyPr>
          <a:lstStyle/>
          <a:p>
            <a:pPr algn="just"/>
            <a:endParaRPr lang="en-US" dirty="0"/>
          </a:p>
          <a:p>
            <a:pPr algn="just"/>
            <a:r>
              <a:rPr lang="en-US" dirty="0"/>
              <a:t>If you increase the data rate (make the bandwidth wider or the spreading factor lower) you can transmit those bytes in a shorter time. </a:t>
            </a:r>
          </a:p>
          <a:p>
            <a:pPr algn="just"/>
            <a:endParaRPr lang="en-US" dirty="0"/>
          </a:p>
          <a:p>
            <a:pPr algn="just"/>
            <a:r>
              <a:rPr lang="en-US" dirty="0"/>
              <a:t>Making the bandwidth 2x wider (from BW125 to BW250) approximately allows you to send 2x more bytes in the same time. </a:t>
            </a:r>
          </a:p>
          <a:p>
            <a:pPr marL="0" indent="0" algn="just">
              <a:buNone/>
            </a:pPr>
            <a:endParaRPr lang="en-US" dirty="0"/>
          </a:p>
        </p:txBody>
      </p:sp>
    </p:spTree>
    <p:extLst>
      <p:ext uri="{BB962C8B-B14F-4D97-AF65-F5344CB8AC3E}">
        <p14:creationId xmlns:p14="http://schemas.microsoft.com/office/powerpoint/2010/main" val="3562216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p>
        </p:txBody>
      </p:sp>
      <p:sp>
        <p:nvSpPr>
          <p:cNvPr id="3" name="Content Placeholder 2"/>
          <p:cNvSpPr>
            <a:spLocks noGrp="1"/>
          </p:cNvSpPr>
          <p:nvPr>
            <p:ph idx="1"/>
          </p:nvPr>
        </p:nvSpPr>
        <p:spPr>
          <a:xfrm>
            <a:off x="597877" y="1568549"/>
            <a:ext cx="10995503" cy="4761848"/>
          </a:xfrm>
        </p:spPr>
        <p:txBody>
          <a:bodyPr>
            <a:noAutofit/>
          </a:bodyPr>
          <a:lstStyle/>
          <a:p>
            <a:pPr algn="just">
              <a:lnSpc>
                <a:spcPct val="150000"/>
              </a:lnSpc>
            </a:pPr>
            <a:r>
              <a:rPr lang="en-US" sz="2000" dirty="0">
                <a:latin typeface="Comic Sans MS" panose="030F0702030302020204" pitchFamily="66" charset="0"/>
              </a:rPr>
              <a:t>Spreading Factor</a:t>
            </a:r>
            <a:endParaRPr lang="en-US" sz="1700" dirty="0">
              <a:latin typeface="Comic Sans MS" panose="030F0702030302020204" pitchFamily="66" charset="0"/>
            </a:endParaRPr>
          </a:p>
          <a:p>
            <a:pPr lvl="1" algn="just">
              <a:lnSpc>
                <a:spcPct val="150000"/>
              </a:lnSpc>
            </a:pPr>
            <a:r>
              <a:rPr lang="en-US" sz="1800" dirty="0">
                <a:latin typeface="Comic Sans MS" panose="030F0702030302020204" pitchFamily="66" charset="0"/>
              </a:rPr>
              <a:t>Devices with a low spreading factor (SF) achieve less distance in their communications but transmit at faster speeds, resulting in less airtime. </a:t>
            </a:r>
          </a:p>
          <a:p>
            <a:pPr lvl="1" algn="just">
              <a:lnSpc>
                <a:spcPct val="150000"/>
              </a:lnSpc>
            </a:pPr>
            <a:r>
              <a:rPr lang="en-US" sz="1800" dirty="0">
                <a:latin typeface="Comic Sans MS" panose="030F0702030302020204" pitchFamily="66" charset="0"/>
              </a:rPr>
              <a:t>A higher SF provides slower transmission rates but achieves a higher reliability at longer distances. </a:t>
            </a:r>
          </a:p>
          <a:p>
            <a:pPr algn="just">
              <a:lnSpc>
                <a:spcPct val="150000"/>
              </a:lnSpc>
            </a:pPr>
            <a:r>
              <a:rPr lang="en-US" sz="2000" dirty="0">
                <a:latin typeface="Comic Sans MS" panose="030F0702030302020204" pitchFamily="66" charset="0"/>
              </a:rPr>
              <a:t>Making the spreading factor 1 step lower (ex. from SF10 to SF9) allows you to send 2x more bytes in the same time. </a:t>
            </a:r>
          </a:p>
          <a:p>
            <a:pPr lvl="1" algn="just"/>
            <a:r>
              <a:rPr lang="en-US" sz="1800" dirty="0">
                <a:latin typeface="Comic Sans MS" panose="030F0702030302020204" pitchFamily="66" charset="0"/>
              </a:rPr>
              <a:t>Lowering the spreading factor makes it more difficult for the gateway to receive a transmission, as it will be more sensitive to noise. </a:t>
            </a:r>
          </a:p>
          <a:p>
            <a:pPr lvl="1" algn="just"/>
            <a:r>
              <a:rPr lang="en-US" sz="1800" dirty="0">
                <a:latin typeface="Comic Sans MS" panose="030F0702030302020204" pitchFamily="66" charset="0"/>
              </a:rPr>
              <a:t>You could compare this to two people taking in a noisy place. If you’re far from each other, you have to talk slow (SF10), but if you’re close, you can talk faster (SF7)</a:t>
            </a:r>
          </a:p>
          <a:p>
            <a:pPr algn="just">
              <a:lnSpc>
                <a:spcPct val="150000"/>
              </a:lnSpc>
            </a:pPr>
            <a:endParaRPr lang="en-US" sz="1800" dirty="0">
              <a:latin typeface="Comic Sans MS" panose="030F0702030302020204" pitchFamily="66" charset="0"/>
            </a:endParaRPr>
          </a:p>
          <a:p>
            <a:pPr lvl="2" algn="just">
              <a:lnSpc>
                <a:spcPct val="150000"/>
              </a:lnSpc>
            </a:pPr>
            <a:endParaRPr lang="en-US" sz="1800" dirty="0">
              <a:latin typeface="Comic Sans MS" panose="030F0702030302020204" pitchFamily="66" charset="0"/>
            </a:endParaRPr>
          </a:p>
          <a:p>
            <a:pPr algn="just">
              <a:lnSpc>
                <a:spcPct val="150000"/>
              </a:lnSpc>
            </a:pPr>
            <a:endParaRPr lang="en-US" sz="2000" dirty="0">
              <a:latin typeface="Comic Sans MS" panose="030F0702030302020204" pitchFamily="66" charset="0"/>
            </a:endParaRPr>
          </a:p>
          <a:p>
            <a:pPr lvl="3" algn="just">
              <a:lnSpc>
                <a:spcPct val="150000"/>
              </a:lnSpc>
            </a:pPr>
            <a:endParaRPr lang="en-US" sz="900" dirty="0">
              <a:latin typeface="Comic Sans MS" panose="030F0702030302020204" pitchFamily="66" charset="0"/>
            </a:endParaRPr>
          </a:p>
          <a:p>
            <a:pPr lvl="2" algn="just">
              <a:lnSpc>
                <a:spcPct val="150000"/>
              </a:lnSpc>
            </a:pPr>
            <a:endParaRPr lang="en-US" sz="800" dirty="0">
              <a:latin typeface="Comic Sans MS" panose="030F0702030302020204" pitchFamily="66" charset="0"/>
            </a:endParaRPr>
          </a:p>
          <a:p>
            <a:pPr algn="just">
              <a:lnSpc>
                <a:spcPct val="150000"/>
              </a:lnSpc>
            </a:pPr>
            <a:endParaRPr lang="en-US" sz="500" dirty="0">
              <a:latin typeface="Comic Sans MS" panose="030F0702030302020204" pitchFamily="66" charset="0"/>
            </a:endParaRPr>
          </a:p>
          <a:p>
            <a:pPr algn="just">
              <a:lnSpc>
                <a:spcPct val="150000"/>
              </a:lnSpc>
            </a:pPr>
            <a:endParaRPr lang="en-US" sz="500"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749797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51216" y="1567543"/>
            <a:ext cx="8660650" cy="5064109"/>
          </a:xfrm>
          <a:prstGeom prst="rect">
            <a:avLst/>
          </a:prstGeom>
        </p:spPr>
      </p:pic>
    </p:spTree>
    <p:extLst>
      <p:ext uri="{BB962C8B-B14F-4D97-AF65-F5344CB8AC3E}">
        <p14:creationId xmlns:p14="http://schemas.microsoft.com/office/powerpoint/2010/main" val="2801601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55009" y="1865106"/>
            <a:ext cx="9078550" cy="4305173"/>
          </a:xfrm>
          <a:prstGeom prst="rect">
            <a:avLst/>
          </a:prstGeom>
        </p:spPr>
      </p:pic>
      <p:sp>
        <p:nvSpPr>
          <p:cNvPr id="5" name="Rectangle 4"/>
          <p:cNvSpPr/>
          <p:nvPr/>
        </p:nvSpPr>
        <p:spPr>
          <a:xfrm>
            <a:off x="268941" y="6367241"/>
            <a:ext cx="8869843" cy="369332"/>
          </a:xfrm>
          <a:prstGeom prst="rect">
            <a:avLst/>
          </a:prstGeom>
        </p:spPr>
        <p:txBody>
          <a:bodyPr wrap="square">
            <a:spAutoFit/>
          </a:bodyPr>
          <a:lstStyle/>
          <a:p>
            <a:r>
              <a:rPr lang="en-US" dirty="0">
                <a:latin typeface="Calibri" panose="020F0502020204030204" pitchFamily="34" charset="0"/>
              </a:rPr>
              <a:t>http://www.linuxembedded.fr/2017/12/introduction-a-lora/</a:t>
            </a:r>
            <a:endParaRPr lang="en-US" dirty="0"/>
          </a:p>
        </p:txBody>
      </p:sp>
    </p:spTree>
    <p:extLst>
      <p:ext uri="{BB962C8B-B14F-4D97-AF65-F5344CB8AC3E}">
        <p14:creationId xmlns:p14="http://schemas.microsoft.com/office/powerpoint/2010/main" val="2018683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a:latin typeface="Comic Sans MS" panose="030F0702030302020204" pitchFamily="66" charset="0"/>
              </a:rPr>
              <a:t>Time on Air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23" y="1138426"/>
            <a:ext cx="10871120" cy="5241067"/>
          </a:xfrm>
          <a:prstGeom prst="rect">
            <a:avLst/>
          </a:prstGeom>
        </p:spPr>
      </p:pic>
    </p:spTree>
    <p:extLst>
      <p:ext uri="{BB962C8B-B14F-4D97-AF65-F5344CB8AC3E}">
        <p14:creationId xmlns:p14="http://schemas.microsoft.com/office/powerpoint/2010/main" val="2297871673"/>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endParaRPr lang="en-US" dirty="0"/>
          </a:p>
        </p:txBody>
      </p:sp>
      <p:sp>
        <p:nvSpPr>
          <p:cNvPr id="3" name="Content Placeholder 2"/>
          <p:cNvSpPr>
            <a:spLocks noGrp="1"/>
          </p:cNvSpPr>
          <p:nvPr>
            <p:ph idx="1"/>
          </p:nvPr>
        </p:nvSpPr>
        <p:spPr>
          <a:xfrm>
            <a:off x="241293" y="2086368"/>
            <a:ext cx="10791153" cy="4428445"/>
          </a:xfrm>
        </p:spPr>
        <p:txBody>
          <a:bodyPr/>
          <a:lstStyle/>
          <a:p>
            <a:endParaRPr lang="en-US"/>
          </a:p>
        </p:txBody>
      </p:sp>
      <p:pic>
        <p:nvPicPr>
          <p:cNvPr id="4" name="Picture 3"/>
          <p:cNvPicPr>
            <a:picLocks noChangeAspect="1"/>
          </p:cNvPicPr>
          <p:nvPr/>
        </p:nvPicPr>
        <p:blipFill>
          <a:blip r:embed="rId2"/>
          <a:stretch>
            <a:fillRect/>
          </a:stretch>
        </p:blipFill>
        <p:spPr>
          <a:xfrm>
            <a:off x="1421546" y="1920023"/>
            <a:ext cx="8385143" cy="4349068"/>
          </a:xfrm>
          <a:prstGeom prst="rect">
            <a:avLst/>
          </a:prstGeom>
        </p:spPr>
      </p:pic>
    </p:spTree>
    <p:extLst>
      <p:ext uri="{BB962C8B-B14F-4D97-AF65-F5344CB8AC3E}">
        <p14:creationId xmlns:p14="http://schemas.microsoft.com/office/powerpoint/2010/main" val="404244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0748973"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Adaptive Data Rate</a:t>
            </a:r>
          </a:p>
        </p:txBody>
      </p:sp>
      <p:sp>
        <p:nvSpPr>
          <p:cNvPr id="4" name="Content Placeholder 2"/>
          <p:cNvSpPr>
            <a:spLocks noGrp="1"/>
          </p:cNvSpPr>
          <p:nvPr>
            <p:ph idx="1"/>
          </p:nvPr>
        </p:nvSpPr>
        <p:spPr>
          <a:xfrm>
            <a:off x="700423" y="1138426"/>
            <a:ext cx="11291707" cy="5607148"/>
          </a:xfrm>
        </p:spPr>
        <p:txBody>
          <a:bodyPr>
            <a:noAutofit/>
          </a:bodyPr>
          <a:lstStyle/>
          <a:p>
            <a:pPr algn="just"/>
            <a:endParaRPr lang="en-US" dirty="0"/>
          </a:p>
          <a:p>
            <a:pPr algn="just"/>
            <a:r>
              <a:rPr lang="en-US" dirty="0"/>
              <a:t>Adaptive Data Rate (ADR) is a mechanism for optimizing data rates, airtime and energy consumption in the network. </a:t>
            </a:r>
          </a:p>
          <a:p>
            <a:pPr algn="just"/>
            <a:endParaRPr lang="en-US" sz="1600" dirty="0">
              <a:latin typeface="Comic Sans MS" panose="030F0702030302020204" pitchFamily="66" charset="0"/>
            </a:endParaRPr>
          </a:p>
          <a:p>
            <a:pPr algn="just"/>
            <a:r>
              <a:rPr lang="en-US" dirty="0"/>
              <a:t>End devices decide if ADR should be used or not, not the application or the network.</a:t>
            </a:r>
          </a:p>
          <a:p>
            <a:pPr algn="just"/>
            <a:endParaRPr lang="en-US" sz="1600" dirty="0">
              <a:latin typeface="Comic Sans MS" panose="030F0702030302020204" pitchFamily="66" charset="0"/>
            </a:endParaRPr>
          </a:p>
        </p:txBody>
      </p:sp>
    </p:spTree>
    <p:extLst>
      <p:ext uri="{BB962C8B-B14F-4D97-AF65-F5344CB8AC3E}">
        <p14:creationId xmlns:p14="http://schemas.microsoft.com/office/powerpoint/2010/main" val="144915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sp>
        <p:nvSpPr>
          <p:cNvPr id="214" name="Content Placeholder 2"/>
          <p:cNvSpPr txBox="1">
            <a:spLocks noGrp="1"/>
          </p:cNvSpPr>
          <p:nvPr>
            <p:ph type="body" idx="1"/>
          </p:nvPr>
        </p:nvSpPr>
        <p:spPr>
          <a:xfrm>
            <a:off x="802227" y="1901951"/>
            <a:ext cx="10791153" cy="4428445"/>
          </a:xfrm>
          <a:prstGeom prst="rect">
            <a:avLst/>
          </a:prstGeom>
        </p:spPr>
        <p:txBody>
          <a:bodyPr/>
          <a:lstStyle>
            <a:lvl1pPr algn="just">
              <a:lnSpc>
                <a:spcPct val="150000"/>
              </a:lnSpc>
              <a:defRPr>
                <a:latin typeface="Comic Sans MS"/>
                <a:ea typeface="Comic Sans MS"/>
                <a:cs typeface="Comic Sans MS"/>
                <a:sym typeface="Comic Sans MS"/>
              </a:defRPr>
            </a:lvl1pPr>
            <a:lvl2pPr algn="just">
              <a:lnSpc>
                <a:spcPct val="150000"/>
              </a:lnSpc>
              <a:spcBef>
                <a:spcPts val="500"/>
              </a:spcBef>
              <a:defRPr sz="2400">
                <a:latin typeface="Comic Sans MS"/>
                <a:ea typeface="Comic Sans MS"/>
                <a:cs typeface="Comic Sans MS"/>
                <a:sym typeface="Comic Sans MS"/>
              </a:defRPr>
            </a:lvl2pPr>
            <a:lvl3pPr marL="1143000" indent="-228600" algn="just">
              <a:lnSpc>
                <a:spcPct val="150000"/>
              </a:lnSpc>
              <a:spcBef>
                <a:spcPts val="400"/>
              </a:spcBef>
              <a:defRPr sz="2000">
                <a:latin typeface="Comic Sans MS"/>
                <a:ea typeface="Comic Sans MS"/>
                <a:cs typeface="Comic Sans MS"/>
                <a:sym typeface="Comic Sans MS"/>
              </a:defRPr>
            </a:lvl3pPr>
          </a:lstStyle>
          <a:p>
            <a:pPr rtl="0">
              <a:defRPr/>
            </a:pPr>
            <a:r>
              <a:t>LoRaWAN </a:t>
            </a:r>
          </a:p>
          <a:p>
            <a:pPr lvl="1" rtl="0">
              <a:defRPr/>
            </a:pPr>
            <a:r>
              <a:t>Topology</a:t>
            </a:r>
          </a:p>
          <a:p>
            <a:pPr lvl="2" rtl="0">
              <a:defRPr/>
            </a:pPr>
            <a:r>
              <a:t>Star of stars</a:t>
            </a:r>
          </a:p>
        </p:txBody>
      </p:sp>
      <p:sp>
        <p:nvSpPr>
          <p:cNvPr id="215" name="TextBox 3"/>
          <p:cNvSpPr txBox="1"/>
          <p:nvPr/>
        </p:nvSpPr>
        <p:spPr>
          <a:xfrm>
            <a:off x="161630" y="6330396"/>
            <a:ext cx="11386030" cy="383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latin typeface="Comic Sans MS"/>
                <a:ea typeface="Comic Sans MS"/>
                <a:cs typeface="Comic Sans MS"/>
                <a:sym typeface="Comic Sans MS"/>
              </a:defRPr>
            </a:pPr>
            <a:r>
              <a:t>* </a:t>
            </a:r>
            <a:r>
              <a:rPr>
                <a:solidFill>
                  <a:srgbClr val="FF0000"/>
                </a:solidFill>
              </a:rPr>
              <a:t>IoT Fundamentals: Networking Technologies, Protocols, and Use Cases for the Internet of Thing</a:t>
            </a:r>
            <a:r>
              <a:t>, Cisco press, 2017</a:t>
            </a:r>
          </a:p>
        </p:txBody>
      </p:sp>
      <p:pic>
        <p:nvPicPr>
          <p:cNvPr id="216" name="Picture 4" descr="Picture 4"/>
          <p:cNvPicPr>
            <a:picLocks noChangeAspect="1"/>
          </p:cNvPicPr>
          <p:nvPr/>
        </p:nvPicPr>
        <p:blipFill>
          <a:blip r:embed="rId3"/>
          <a:stretch>
            <a:fillRect/>
          </a:stretch>
        </p:blipFill>
        <p:spPr>
          <a:xfrm>
            <a:off x="4497047" y="1901949"/>
            <a:ext cx="7096333" cy="3489609"/>
          </a:xfrm>
          <a:prstGeom prst="rect">
            <a:avLst/>
          </a:prstGeom>
          <a:ln w="12700">
            <a:miter lim="400000"/>
          </a:ln>
        </p:spPr>
      </p:pic>
    </p:spTree>
    <p:extLst>
      <p:ext uri="{BB962C8B-B14F-4D97-AF65-F5344CB8AC3E}">
        <p14:creationId xmlns:p14="http://schemas.microsoft.com/office/powerpoint/2010/main" val="2415939766"/>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a:latin typeface="Comic Sans MS" panose="030F0702030302020204" pitchFamily="66" charset="0"/>
              </a:rPr>
              <a:t>Adaptive Data Rate</a:t>
            </a:r>
          </a:p>
        </p:txBody>
      </p:sp>
      <p:sp>
        <p:nvSpPr>
          <p:cNvPr id="4" name="Content Placeholder 2"/>
          <p:cNvSpPr>
            <a:spLocks noGrp="1"/>
          </p:cNvSpPr>
          <p:nvPr>
            <p:ph idx="1"/>
          </p:nvPr>
        </p:nvSpPr>
        <p:spPr>
          <a:xfrm>
            <a:off x="700423" y="1257377"/>
            <a:ext cx="11291707" cy="5428236"/>
          </a:xfrm>
        </p:spPr>
        <p:txBody>
          <a:bodyPr>
            <a:noAutofit/>
          </a:bodyPr>
          <a:lstStyle/>
          <a:p>
            <a:pPr algn="just">
              <a:lnSpc>
                <a:spcPct val="170000"/>
              </a:lnSpc>
            </a:pPr>
            <a:r>
              <a:rPr lang="en-US" sz="1800" dirty="0">
                <a:latin typeface="Comic Sans MS" panose="030F0702030302020204" pitchFamily="66" charset="0"/>
              </a:rPr>
              <a:t>The </a:t>
            </a:r>
            <a:r>
              <a:rPr lang="en-US" sz="1800" dirty="0" err="1">
                <a:latin typeface="Comic Sans MS" panose="030F0702030302020204" pitchFamily="66" charset="0"/>
              </a:rPr>
              <a:t>LoRaWAN</a:t>
            </a:r>
            <a:r>
              <a:rPr lang="en-US" sz="1800" dirty="0">
                <a:latin typeface="Comic Sans MS" panose="030F0702030302020204" pitchFamily="66" charset="0"/>
              </a:rPr>
              <a:t> protocol defines the Adaptive Data Rate (ADR) scheme to control</a:t>
            </a:r>
          </a:p>
          <a:p>
            <a:pPr algn="just">
              <a:lnSpc>
                <a:spcPct val="170000"/>
              </a:lnSpc>
            </a:pPr>
            <a:r>
              <a:rPr lang="en-US" sz="1800" dirty="0">
                <a:latin typeface="Comic Sans MS" panose="030F0702030302020204" pitchFamily="66" charset="0"/>
              </a:rPr>
              <a:t>the uplink transmission parameters of LoRa devices:</a:t>
            </a:r>
          </a:p>
          <a:p>
            <a:pPr marL="0" indent="449263" algn="just">
              <a:lnSpc>
                <a:spcPct val="170000"/>
              </a:lnSpc>
              <a:buNone/>
            </a:pPr>
            <a:r>
              <a:rPr lang="en-US" sz="1800" dirty="0">
                <a:latin typeface="Comic Sans MS" panose="030F0702030302020204" pitchFamily="66" charset="0"/>
              </a:rPr>
              <a:t>- Spreading Factor (SF)</a:t>
            </a:r>
          </a:p>
          <a:p>
            <a:pPr marL="0" indent="449263" algn="just">
              <a:lnSpc>
                <a:spcPct val="170000"/>
              </a:lnSpc>
              <a:buNone/>
            </a:pPr>
            <a:r>
              <a:rPr lang="en-US" sz="1800" dirty="0">
                <a:latin typeface="Comic Sans MS" panose="030F0702030302020204" pitchFamily="66" charset="0"/>
              </a:rPr>
              <a:t>- Bandwidth (BW) Transmission parameters</a:t>
            </a:r>
          </a:p>
          <a:p>
            <a:pPr marL="0" indent="449263" algn="just">
              <a:lnSpc>
                <a:spcPct val="170000"/>
              </a:lnSpc>
              <a:buNone/>
            </a:pPr>
            <a:r>
              <a:rPr lang="en-US" sz="1800" dirty="0">
                <a:latin typeface="Comic Sans MS" panose="030F0702030302020204" pitchFamily="66" charset="0"/>
              </a:rPr>
              <a:t>- Transmission power</a:t>
            </a:r>
          </a:p>
          <a:p>
            <a:pPr algn="just">
              <a:lnSpc>
                <a:spcPct val="170000"/>
              </a:lnSpc>
            </a:pPr>
            <a:r>
              <a:rPr lang="en-US" sz="1800" dirty="0">
                <a:latin typeface="Comic Sans MS" panose="030F0702030302020204" pitchFamily="66" charset="0"/>
              </a:rPr>
              <a:t>Whether the ADR functionality will be used is requested by the end nodes by setting the ADR flag in the uplink message. If the ADR flag is set, the network server can control the end node’s transmission parameters.</a:t>
            </a:r>
          </a:p>
          <a:p>
            <a:pPr algn="just">
              <a:lnSpc>
                <a:spcPct val="170000"/>
              </a:lnSpc>
            </a:pPr>
            <a:r>
              <a:rPr lang="en-US" sz="1800" dirty="0">
                <a:latin typeface="Comic Sans MS" panose="030F0702030302020204" pitchFamily="66" charset="0"/>
              </a:rPr>
              <a:t>ADR should only be used in stable Radio Frequency (RF) situations where end nodes do not move. Mobile end nodes which are stationary for longer times can enable ADR during those times.</a:t>
            </a:r>
            <a:endParaRPr lang="en-US" sz="1800" b="1" dirty="0">
              <a:latin typeface="Comic Sans MS" panose="030F0702030302020204" pitchFamily="66" charset="0"/>
            </a:endParaRPr>
          </a:p>
        </p:txBody>
      </p:sp>
    </p:spTree>
    <p:extLst>
      <p:ext uri="{BB962C8B-B14F-4D97-AF65-F5344CB8AC3E}">
        <p14:creationId xmlns:p14="http://schemas.microsoft.com/office/powerpoint/2010/main" val="277647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0748973"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a:t>
            </a:r>
            <a:r>
              <a:rPr lang="en-US" dirty="0">
                <a:effectLst/>
              </a:rPr>
              <a:t>Adaptive Data Rate</a:t>
            </a:r>
          </a:p>
        </p:txBody>
      </p:sp>
      <p:sp>
        <p:nvSpPr>
          <p:cNvPr id="4" name="Content Placeholder 2"/>
          <p:cNvSpPr>
            <a:spLocks noGrp="1"/>
          </p:cNvSpPr>
          <p:nvPr>
            <p:ph idx="1"/>
          </p:nvPr>
        </p:nvSpPr>
        <p:spPr>
          <a:xfrm>
            <a:off x="700423" y="1138426"/>
            <a:ext cx="11291707" cy="5607148"/>
          </a:xfrm>
        </p:spPr>
        <p:txBody>
          <a:bodyPr>
            <a:noAutofit/>
          </a:bodyPr>
          <a:lstStyle/>
          <a:p>
            <a:pPr marL="0" lvl="0" indent="0" eaLnBrk="0" fontAlgn="base" hangingPunct="0">
              <a:spcBef>
                <a:spcPct val="0"/>
              </a:spcBef>
              <a:spcAft>
                <a:spcPct val="0"/>
              </a:spcAft>
              <a:buNone/>
            </a:pPr>
            <a:r>
              <a:rPr lang="en-US" altLang="en-US" sz="1600" dirty="0">
                <a:solidFill>
                  <a:srgbClr val="333333"/>
                </a:solidFill>
                <a:latin typeface="Lato"/>
              </a:rPr>
              <a:t>To determine the optimal data rate, the network needs some measurements (uplink messages). Currently TTN takes the 20 most recent uplinks, starting at the moment the ADR bit is set. These measurements contains the frame counter, signal-to-noise ratio (SNR) and number of gateways that received each uplink. When a device unsets the ADR bit (because it knows it is moving or it knows RF conditions are unstable), previous measurements are discarded. As soon as the ADR bit is set again, the network starts measuring again.</a:t>
            </a:r>
          </a:p>
          <a:p>
            <a:pPr marL="0" lvl="0" indent="0" eaLnBrk="0" fontAlgn="base" hangingPunct="0">
              <a:spcBef>
                <a:spcPct val="0"/>
              </a:spcBef>
              <a:spcAft>
                <a:spcPct val="0"/>
              </a:spcAft>
              <a:buNone/>
            </a:pPr>
            <a:endParaRPr lang="en-US" altLang="en-US" sz="800" dirty="0"/>
          </a:p>
          <a:p>
            <a:pPr marL="0" lvl="0" indent="0" eaLnBrk="0" fontAlgn="base" hangingPunct="0">
              <a:spcBef>
                <a:spcPct val="0"/>
              </a:spcBef>
              <a:spcAft>
                <a:spcPct val="0"/>
              </a:spcAft>
              <a:buNone/>
            </a:pPr>
            <a:endParaRPr lang="en-US" altLang="en-US" sz="1600" dirty="0">
              <a:solidFill>
                <a:srgbClr val="333333"/>
              </a:solidFill>
              <a:latin typeface="Lato"/>
            </a:endParaRPr>
          </a:p>
          <a:p>
            <a:pPr marL="0" lvl="0" indent="0" eaLnBrk="0" fontAlgn="base" hangingPunct="0">
              <a:spcBef>
                <a:spcPct val="0"/>
              </a:spcBef>
              <a:spcAft>
                <a:spcPct val="0"/>
              </a:spcAft>
              <a:buNone/>
            </a:pPr>
            <a:r>
              <a:rPr lang="en-US" altLang="en-US" sz="1600" dirty="0">
                <a:solidFill>
                  <a:srgbClr val="333333"/>
                </a:solidFill>
                <a:latin typeface="Lato"/>
              </a:rPr>
              <a:t>For each of these measurements, we take the SNR of the best gateway, and we calculate the so-called “margin”, which is the measured SNR minus the required SNR to demodulate a message given the data rate. This margin is used to determine how much we can increase the data rate or lower the transmit power. For example, when the network receives a message with data rate </a:t>
            </a:r>
            <a:r>
              <a:rPr lang="en-US" altLang="en-US" sz="1100" dirty="0">
                <a:solidFill>
                  <a:srgbClr val="0071BC"/>
                </a:solidFill>
                <a:latin typeface="Hack"/>
              </a:rPr>
              <a:t>SF12BW125</a:t>
            </a:r>
            <a:r>
              <a:rPr lang="en-US" altLang="en-US" sz="1600" dirty="0">
                <a:solidFill>
                  <a:srgbClr val="333333"/>
                </a:solidFill>
                <a:latin typeface="Lato"/>
              </a:rPr>
              <a:t> and SNR </a:t>
            </a:r>
            <a:r>
              <a:rPr lang="en-US" altLang="en-US" sz="1100" dirty="0">
                <a:solidFill>
                  <a:srgbClr val="0071BC"/>
                </a:solidFill>
                <a:latin typeface="Hack"/>
              </a:rPr>
              <a:t>5.0</a:t>
            </a:r>
            <a:r>
              <a:rPr lang="en-US" altLang="en-US" sz="1600" dirty="0">
                <a:solidFill>
                  <a:srgbClr val="333333"/>
                </a:solidFill>
                <a:latin typeface="Lato"/>
              </a:rPr>
              <a:t>, that message has a margin of 25 </a:t>
            </a:r>
            <a:r>
              <a:rPr lang="en-US" altLang="en-US" sz="1600" dirty="0" err="1">
                <a:solidFill>
                  <a:srgbClr val="333333"/>
                </a:solidFill>
                <a:latin typeface="Lato"/>
              </a:rPr>
              <a:t>dB.</a:t>
            </a:r>
            <a:r>
              <a:rPr lang="en-US" altLang="en-US" sz="1600" dirty="0">
                <a:solidFill>
                  <a:srgbClr val="333333"/>
                </a:solidFill>
                <a:latin typeface="Lato"/>
              </a:rPr>
              <a:t> This is a waste of valuable airtime and energy. If we would increase the data rate to </a:t>
            </a:r>
            <a:r>
              <a:rPr lang="en-US" altLang="en-US" sz="1100" dirty="0">
                <a:solidFill>
                  <a:srgbClr val="0071BC"/>
                </a:solidFill>
                <a:latin typeface="Hack"/>
              </a:rPr>
              <a:t>SF7BW125</a:t>
            </a:r>
            <a:r>
              <a:rPr lang="en-US" altLang="en-US" sz="1600" dirty="0">
                <a:solidFill>
                  <a:srgbClr val="333333"/>
                </a:solidFill>
                <a:latin typeface="Lato"/>
              </a:rPr>
              <a:t> we would still have a margin of 12.5 dB, but that would be many times more airtime- and energy efficient. We could even lower the transmit power to save even more energy and cause less interference.</a:t>
            </a:r>
            <a:endParaRPr lang="en-US" altLang="en-US" dirty="0">
              <a:latin typeface="Arial" panose="020B0604020202020204" pitchFamily="34" charset="0"/>
            </a:endParaRPr>
          </a:p>
          <a:p>
            <a:pPr algn="just"/>
            <a:endParaRPr lang="en-US" sz="1600" dirty="0">
              <a:latin typeface="Comic Sans MS" panose="030F0702030302020204" pitchFamily="66" charset="0"/>
            </a:endParaRPr>
          </a:p>
        </p:txBody>
      </p:sp>
    </p:spTree>
    <p:extLst>
      <p:ext uri="{BB962C8B-B14F-4D97-AF65-F5344CB8AC3E}">
        <p14:creationId xmlns:p14="http://schemas.microsoft.com/office/powerpoint/2010/main" val="283386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MAC Layer</a:t>
            </a:r>
          </a:p>
        </p:txBody>
      </p:sp>
      <p:sp>
        <p:nvSpPr>
          <p:cNvPr id="3" name="Content Placeholder 2"/>
          <p:cNvSpPr>
            <a:spLocks noGrp="1"/>
          </p:cNvSpPr>
          <p:nvPr>
            <p:ph idx="1"/>
          </p:nvPr>
        </p:nvSpPr>
        <p:spPr/>
        <p:txBody>
          <a:bodyPr>
            <a:noAutofit/>
          </a:bodyPr>
          <a:lstStyle/>
          <a:p>
            <a:pPr algn="just">
              <a:lnSpc>
                <a:spcPct val="150000"/>
              </a:lnSpc>
            </a:pPr>
            <a:r>
              <a:rPr lang="en-US" sz="2000" dirty="0" err="1">
                <a:latin typeface="Comic Sans MS" panose="030F0702030302020204" pitchFamily="66" charset="0"/>
              </a:rPr>
              <a:t>LoRaWAN</a:t>
            </a:r>
            <a:r>
              <a:rPr lang="en-US" sz="2000" dirty="0">
                <a:latin typeface="Comic Sans MS" panose="030F0702030302020204" pitchFamily="66" charset="0"/>
              </a:rPr>
              <a:t>- MAC layer</a:t>
            </a:r>
          </a:p>
          <a:p>
            <a:pPr lvl="1" algn="just">
              <a:lnSpc>
                <a:spcPct val="150000"/>
              </a:lnSpc>
            </a:pPr>
            <a:r>
              <a:rPr lang="en-US" sz="1800" dirty="0">
                <a:latin typeface="Comic Sans MS" panose="030F0702030302020204" pitchFamily="66" charset="0"/>
              </a:rPr>
              <a:t>This layer takes advantage of the </a:t>
            </a:r>
            <a:r>
              <a:rPr lang="en-US" sz="1800" dirty="0" err="1">
                <a:latin typeface="Comic Sans MS" panose="030F0702030302020204" pitchFamily="66" charset="0"/>
              </a:rPr>
              <a:t>LoRa</a:t>
            </a:r>
            <a:r>
              <a:rPr lang="en-US" sz="1800" dirty="0">
                <a:latin typeface="Comic Sans MS" panose="030F0702030302020204" pitchFamily="66" charset="0"/>
              </a:rPr>
              <a:t> physical layer and classifies </a:t>
            </a:r>
            <a:r>
              <a:rPr lang="en-US" sz="1800" dirty="0" err="1">
                <a:latin typeface="Comic Sans MS" panose="030F0702030302020204" pitchFamily="66" charset="0"/>
              </a:rPr>
              <a:t>LoRaWAN</a:t>
            </a:r>
            <a:r>
              <a:rPr lang="en-US" sz="1800" dirty="0">
                <a:latin typeface="Comic Sans MS" panose="030F0702030302020204" pitchFamily="66" charset="0"/>
              </a:rPr>
              <a:t> endpoints to optimize their battery life and ensure downstream communications to the </a:t>
            </a:r>
            <a:r>
              <a:rPr lang="en-US" sz="1800" dirty="0" err="1">
                <a:latin typeface="Comic Sans MS" panose="030F0702030302020204" pitchFamily="66" charset="0"/>
              </a:rPr>
              <a:t>LoRaWAN</a:t>
            </a:r>
            <a:r>
              <a:rPr lang="en-US" sz="1800" dirty="0">
                <a:latin typeface="Comic Sans MS" panose="030F0702030302020204" pitchFamily="66" charset="0"/>
              </a:rPr>
              <a:t> endpoints. </a:t>
            </a:r>
          </a:p>
          <a:p>
            <a:pPr lvl="1" algn="just">
              <a:lnSpc>
                <a:spcPct val="150000"/>
              </a:lnSpc>
            </a:pPr>
            <a:r>
              <a:rPr lang="en-US" sz="1800" dirty="0">
                <a:latin typeface="Comic Sans MS" panose="030F0702030302020204" pitchFamily="66" charset="0"/>
              </a:rPr>
              <a:t>The classes of </a:t>
            </a:r>
            <a:r>
              <a:rPr lang="en-US" sz="1800" dirty="0" err="1">
                <a:latin typeface="Comic Sans MS" panose="030F0702030302020204" pitchFamily="66" charset="0"/>
              </a:rPr>
              <a:t>LoRaWAN</a:t>
            </a:r>
            <a:r>
              <a:rPr lang="en-US" sz="1800" dirty="0">
                <a:latin typeface="Comic Sans MS" panose="030F0702030302020204" pitchFamily="66" charset="0"/>
              </a:rPr>
              <a:t> devices:</a:t>
            </a:r>
          </a:p>
          <a:p>
            <a:pPr lvl="2" algn="just">
              <a:lnSpc>
                <a:spcPct val="150000"/>
              </a:lnSpc>
            </a:pPr>
            <a:r>
              <a:rPr lang="en-US" sz="1600" b="1" dirty="0">
                <a:latin typeface="Comic Sans MS" panose="030F0702030302020204" pitchFamily="66" charset="0"/>
              </a:rPr>
              <a:t>Class A: </a:t>
            </a:r>
            <a:r>
              <a:rPr lang="en-US" sz="1600" dirty="0">
                <a:latin typeface="Comic Sans MS" panose="030F0702030302020204" pitchFamily="66" charset="0"/>
              </a:rPr>
              <a:t>This class is the default implementation. Optimized for battery-powered nodes, it allows bidirectional communications.</a:t>
            </a:r>
          </a:p>
          <a:p>
            <a:pPr lvl="2" algn="just">
              <a:lnSpc>
                <a:spcPct val="150000"/>
              </a:lnSpc>
            </a:pPr>
            <a:r>
              <a:rPr lang="en-US" sz="1600" b="1" dirty="0">
                <a:latin typeface="Comic Sans MS" panose="030F0702030302020204" pitchFamily="66" charset="0"/>
              </a:rPr>
              <a:t>Class B: </a:t>
            </a:r>
            <a:r>
              <a:rPr lang="en-US" sz="1600" dirty="0">
                <a:latin typeface="Comic Sans MS" panose="030F0702030302020204" pitchFamily="66" charset="0"/>
              </a:rPr>
              <a:t>A Class B node or endpoint should get additional receive windows compared to Class A, but gateways must be synchronized through a beaconing process.</a:t>
            </a:r>
          </a:p>
          <a:p>
            <a:pPr lvl="2" algn="just">
              <a:lnSpc>
                <a:spcPct val="150000"/>
              </a:lnSpc>
            </a:pPr>
            <a:r>
              <a:rPr lang="en-US" sz="1600" b="1" dirty="0">
                <a:latin typeface="Comic Sans MS" panose="030F0702030302020204" pitchFamily="66" charset="0"/>
              </a:rPr>
              <a:t>Class C: </a:t>
            </a:r>
            <a:r>
              <a:rPr lang="en-US" sz="1600" dirty="0">
                <a:latin typeface="Comic Sans MS" panose="030F0702030302020204" pitchFamily="66" charset="0"/>
              </a:rPr>
              <a:t>This class is particularly adapted for powered nodes. </a:t>
            </a:r>
          </a:p>
          <a:p>
            <a:pPr algn="just">
              <a:lnSpc>
                <a:spcPct val="150000"/>
              </a:lnSpc>
            </a:pPr>
            <a:endParaRPr lang="en-US" sz="2000" dirty="0">
              <a:latin typeface="Comic Sans MS" panose="030F0702030302020204" pitchFamily="66" charset="0"/>
            </a:endParaRPr>
          </a:p>
          <a:p>
            <a:pPr lvl="3" algn="just">
              <a:lnSpc>
                <a:spcPct val="150000"/>
              </a:lnSpc>
            </a:pPr>
            <a:endParaRPr lang="en-US" sz="900" dirty="0">
              <a:latin typeface="Comic Sans MS" panose="030F0702030302020204" pitchFamily="66" charset="0"/>
            </a:endParaRPr>
          </a:p>
          <a:p>
            <a:pPr lvl="2" algn="just">
              <a:lnSpc>
                <a:spcPct val="150000"/>
              </a:lnSpc>
            </a:pPr>
            <a:endParaRPr lang="en-US" sz="800" dirty="0">
              <a:latin typeface="Comic Sans MS" panose="030F0702030302020204" pitchFamily="66" charset="0"/>
            </a:endParaRPr>
          </a:p>
          <a:p>
            <a:pPr algn="just">
              <a:lnSpc>
                <a:spcPct val="150000"/>
              </a:lnSpc>
            </a:pPr>
            <a:endParaRPr lang="en-US" sz="500" dirty="0">
              <a:latin typeface="Comic Sans MS" panose="030F0702030302020204" pitchFamily="66" charset="0"/>
            </a:endParaRPr>
          </a:p>
          <a:p>
            <a:pPr algn="just">
              <a:lnSpc>
                <a:spcPct val="150000"/>
              </a:lnSpc>
            </a:pPr>
            <a:endParaRPr lang="en-US" sz="5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116673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MAC Layer</a:t>
            </a:r>
          </a:p>
        </p:txBody>
      </p:sp>
      <p:sp>
        <p:nvSpPr>
          <p:cNvPr id="3" name="Content Placeholder 2"/>
          <p:cNvSpPr>
            <a:spLocks noGrp="1"/>
          </p:cNvSpPr>
          <p:nvPr>
            <p:ph idx="1"/>
          </p:nvPr>
        </p:nvSpPr>
        <p:spPr>
          <a:xfrm>
            <a:off x="380196" y="1448508"/>
            <a:ext cx="10791153" cy="5051165"/>
          </a:xfrm>
        </p:spPr>
        <p:txBody>
          <a:bodyPr>
            <a:noAutofit/>
          </a:bodyPr>
          <a:lstStyle/>
          <a:p>
            <a:pPr lvl="1" algn="just">
              <a:lnSpc>
                <a:spcPct val="150000"/>
              </a:lnSpc>
            </a:pPr>
            <a:r>
              <a:rPr lang="en-US" sz="2400" dirty="0"/>
              <a:t>Class A</a:t>
            </a:r>
            <a:endParaRPr lang="fa-IR" sz="2400" dirty="0"/>
          </a:p>
          <a:p>
            <a:pPr lvl="2" algn="just">
              <a:lnSpc>
                <a:spcPct val="150000"/>
              </a:lnSpc>
            </a:pPr>
            <a:r>
              <a:rPr lang="en-US" sz="1800" dirty="0"/>
              <a:t> </a:t>
            </a:r>
            <a:r>
              <a:rPr lang="en-US" sz="2000" dirty="0"/>
              <a:t>UL anytime, DL only at well-defined slots after UL </a:t>
            </a:r>
            <a:endParaRPr lang="fa-IR" sz="2000" dirty="0"/>
          </a:p>
          <a:p>
            <a:pPr lvl="2" algn="just">
              <a:lnSpc>
                <a:spcPct val="150000"/>
              </a:lnSpc>
            </a:pPr>
            <a:r>
              <a:rPr lang="en-US" sz="2000" dirty="0"/>
              <a:t>Battery-powered sensors</a:t>
            </a:r>
            <a:endParaRPr lang="fa-IR" sz="2000" dirty="0"/>
          </a:p>
          <a:p>
            <a:pPr lvl="1" algn="just">
              <a:lnSpc>
                <a:spcPct val="150000"/>
              </a:lnSpc>
            </a:pPr>
            <a:r>
              <a:rPr lang="en-US" sz="2400" dirty="0"/>
              <a:t> Class B</a:t>
            </a:r>
            <a:endParaRPr lang="fa-IR" sz="2400" dirty="0"/>
          </a:p>
          <a:p>
            <a:pPr lvl="2" algn="just">
              <a:lnSpc>
                <a:spcPct val="150000"/>
              </a:lnSpc>
            </a:pPr>
            <a:r>
              <a:rPr lang="en-US" sz="2000" dirty="0"/>
              <a:t>UL anytime, DL at scheduled slots </a:t>
            </a:r>
            <a:endParaRPr lang="fa-IR" sz="2000" dirty="0"/>
          </a:p>
          <a:p>
            <a:pPr lvl="2" algn="just">
              <a:lnSpc>
                <a:spcPct val="150000"/>
              </a:lnSpc>
            </a:pPr>
            <a:r>
              <a:rPr lang="en-US" sz="2000" dirty="0"/>
              <a:t> Battery-powered actuators</a:t>
            </a:r>
            <a:endParaRPr lang="fa-IR" sz="2000" dirty="0"/>
          </a:p>
          <a:p>
            <a:pPr lvl="1" algn="just">
              <a:lnSpc>
                <a:spcPct val="150000"/>
              </a:lnSpc>
            </a:pPr>
            <a:r>
              <a:rPr lang="en-US" sz="2400" dirty="0"/>
              <a:t>Class C</a:t>
            </a:r>
            <a:endParaRPr lang="fa-IR" sz="2400" dirty="0"/>
          </a:p>
          <a:p>
            <a:pPr lvl="2" algn="just">
              <a:lnSpc>
                <a:spcPct val="150000"/>
              </a:lnSpc>
            </a:pPr>
            <a:r>
              <a:rPr lang="en-US" sz="2000" dirty="0"/>
              <a:t>UL and DL anytime</a:t>
            </a:r>
            <a:endParaRPr lang="fa-IR" sz="2000" dirty="0"/>
          </a:p>
          <a:p>
            <a:pPr lvl="2" algn="just">
              <a:lnSpc>
                <a:spcPct val="150000"/>
              </a:lnSpc>
            </a:pPr>
            <a:r>
              <a:rPr lang="en-US" sz="2000" dirty="0"/>
              <a:t>Mains-powered devices</a:t>
            </a:r>
            <a:r>
              <a:rPr lang="en-US" sz="1800" dirty="0">
                <a:latin typeface="Comic Sans MS" panose="030F0702030302020204" pitchFamily="66" charset="0"/>
              </a:rPr>
              <a:t>. </a:t>
            </a:r>
          </a:p>
          <a:p>
            <a:pPr algn="just">
              <a:lnSpc>
                <a:spcPct val="150000"/>
              </a:lnSpc>
            </a:pPr>
            <a:endParaRPr lang="en-US" dirty="0">
              <a:latin typeface="Comic Sans MS" panose="030F0702030302020204" pitchFamily="66" charset="0"/>
            </a:endParaRPr>
          </a:p>
          <a:p>
            <a:pPr lvl="3" algn="just">
              <a:lnSpc>
                <a:spcPct val="150000"/>
              </a:lnSpc>
            </a:pPr>
            <a:endParaRPr lang="en-US" sz="1050" dirty="0">
              <a:latin typeface="Comic Sans MS" panose="030F0702030302020204" pitchFamily="66" charset="0"/>
            </a:endParaRPr>
          </a:p>
          <a:p>
            <a:pPr lvl="2" algn="just">
              <a:lnSpc>
                <a:spcPct val="150000"/>
              </a:lnSpc>
            </a:pPr>
            <a:endParaRPr lang="en-US" sz="1000" dirty="0">
              <a:latin typeface="Comic Sans MS" panose="030F0702030302020204" pitchFamily="66" charset="0"/>
            </a:endParaRPr>
          </a:p>
          <a:p>
            <a:pPr algn="just">
              <a:lnSpc>
                <a:spcPct val="150000"/>
              </a:lnSpc>
            </a:pPr>
            <a:endParaRPr lang="en-US" sz="700" dirty="0">
              <a:latin typeface="Comic Sans MS" panose="030F0702030302020204" pitchFamily="66" charset="0"/>
            </a:endParaRPr>
          </a:p>
          <a:p>
            <a:pPr algn="just">
              <a:lnSpc>
                <a:spcPct val="150000"/>
              </a:lnSpc>
            </a:pPr>
            <a:endParaRPr lang="en-US" sz="700" dirty="0">
              <a:latin typeface="Comic Sans MS" panose="030F0702030302020204" pitchFamily="66" charset="0"/>
            </a:endParaRPr>
          </a:p>
        </p:txBody>
      </p:sp>
    </p:spTree>
    <p:extLst>
      <p:ext uri="{BB962C8B-B14F-4D97-AF65-F5344CB8AC3E}">
        <p14:creationId xmlns:p14="http://schemas.microsoft.com/office/powerpoint/2010/main" val="3443307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Device Classes</a:t>
            </a:r>
          </a:p>
        </p:txBody>
      </p:sp>
      <p:sp>
        <p:nvSpPr>
          <p:cNvPr id="4" name="Content Placeholder 2"/>
          <p:cNvSpPr>
            <a:spLocks noGrp="1"/>
          </p:cNvSpPr>
          <p:nvPr>
            <p:ph idx="1"/>
          </p:nvPr>
        </p:nvSpPr>
        <p:spPr>
          <a:xfrm>
            <a:off x="700423" y="1257378"/>
            <a:ext cx="11291707" cy="631384"/>
          </a:xfrm>
        </p:spPr>
        <p:txBody>
          <a:bodyPr>
            <a:noAutofit/>
          </a:bodyPr>
          <a:lstStyle/>
          <a:p>
            <a:pPr algn="just">
              <a:lnSpc>
                <a:spcPct val="170000"/>
              </a:lnSpc>
            </a:pPr>
            <a:r>
              <a:rPr lang="en-US" sz="1800" dirty="0">
                <a:latin typeface="Comic Sans MS" panose="030F0702030302020204" pitchFamily="66" charset="0"/>
              </a:rPr>
              <a:t>The </a:t>
            </a:r>
            <a:r>
              <a:rPr lang="en-US" sz="1800" dirty="0" err="1">
                <a:latin typeface="Comic Sans MS" panose="030F0702030302020204" pitchFamily="66" charset="0"/>
              </a:rPr>
              <a:t>LoRaWAN</a:t>
            </a:r>
            <a:r>
              <a:rPr lang="en-US" sz="1800" dirty="0">
                <a:latin typeface="Comic Sans MS" panose="030F0702030302020204" pitchFamily="66" charset="0"/>
              </a:rPr>
              <a:t> specification defines three device classes: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23" y="2127636"/>
            <a:ext cx="10322732" cy="3658568"/>
          </a:xfrm>
          <a:prstGeom prst="rect">
            <a:avLst/>
          </a:prstGeom>
        </p:spPr>
      </p:pic>
    </p:spTree>
    <p:extLst>
      <p:ext uri="{BB962C8B-B14F-4D97-AF65-F5344CB8AC3E}">
        <p14:creationId xmlns:p14="http://schemas.microsoft.com/office/powerpoint/2010/main" val="34297097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a:latin typeface="Comic Sans MS" panose="030F0702030302020204" pitchFamily="66" charset="0"/>
              </a:rPr>
              <a:t>CLASS A</a:t>
            </a:r>
          </a:p>
        </p:txBody>
      </p:sp>
      <p:sp>
        <p:nvSpPr>
          <p:cNvPr id="4" name="Content Placeholder 2"/>
          <p:cNvSpPr>
            <a:spLocks noGrp="1"/>
          </p:cNvSpPr>
          <p:nvPr>
            <p:ph idx="1"/>
          </p:nvPr>
        </p:nvSpPr>
        <p:spPr>
          <a:xfrm>
            <a:off x="700423" y="1257378"/>
            <a:ext cx="11291707" cy="631384"/>
          </a:xfrm>
        </p:spPr>
        <p:txBody>
          <a:bodyPr>
            <a:noAutofit/>
          </a:bodyPr>
          <a:lstStyle/>
          <a:p>
            <a:pPr algn="just">
              <a:lnSpc>
                <a:spcPct val="170000"/>
              </a:lnSpc>
            </a:pPr>
            <a:r>
              <a:rPr lang="en-US" sz="1800" dirty="0">
                <a:latin typeface="Comic Sans MS" panose="030F0702030302020204" pitchFamily="66" charset="0"/>
              </a:rPr>
              <a:t>At any time an end node can broadcast a signal. After this uplink transmission (</a:t>
            </a:r>
            <a:r>
              <a:rPr lang="en-US" sz="1800" dirty="0" err="1">
                <a:latin typeface="Comic Sans MS" panose="030F0702030302020204" pitchFamily="66" charset="0"/>
              </a:rPr>
              <a:t>tx</a:t>
            </a:r>
            <a:r>
              <a:rPr lang="en-US" sz="1800" dirty="0">
                <a:latin typeface="Comic Sans MS" panose="030F0702030302020204" pitchFamily="66" charset="0"/>
              </a:rPr>
              <a:t>) the end node will listen for a response from the gateway.</a:t>
            </a:r>
          </a:p>
          <a:p>
            <a:pPr algn="just">
              <a:lnSpc>
                <a:spcPct val="170000"/>
              </a:lnSpc>
            </a:pPr>
            <a:r>
              <a:rPr lang="en-US" sz="1800" dirty="0">
                <a:latin typeface="Comic Sans MS" panose="030F0702030302020204" pitchFamily="66" charset="0"/>
              </a:rPr>
              <a:t>The end node opens two receive slots at t1 and t2 seconds after an uplink transmission. The gateway can respond within the first receive slot or the second receive slot, but not both.</a:t>
            </a:r>
          </a:p>
          <a:p>
            <a:pPr algn="just">
              <a:lnSpc>
                <a:spcPct val="170000"/>
              </a:lnSpc>
            </a:pPr>
            <a:r>
              <a:rPr lang="en-US" sz="1800" dirty="0">
                <a:latin typeface="Comic Sans MS" panose="030F0702030302020204" pitchFamily="66" charset="0"/>
              </a:rPr>
              <a:t>Class B and C devices must also support class A functionality.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472" y="4066160"/>
            <a:ext cx="9586650" cy="1989867"/>
          </a:xfrm>
          <a:prstGeom prst="rect">
            <a:avLst/>
          </a:prstGeom>
        </p:spPr>
      </p:pic>
    </p:spTree>
    <p:extLst>
      <p:ext uri="{BB962C8B-B14F-4D97-AF65-F5344CB8AC3E}">
        <p14:creationId xmlns:p14="http://schemas.microsoft.com/office/powerpoint/2010/main" val="2708394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a:latin typeface="Comic Sans MS" panose="030F0702030302020204" pitchFamily="66" charset="0"/>
              </a:rPr>
              <a:t>CLASS B</a:t>
            </a:r>
          </a:p>
        </p:txBody>
      </p:sp>
      <p:sp>
        <p:nvSpPr>
          <p:cNvPr id="4" name="Content Placeholder 2"/>
          <p:cNvSpPr>
            <a:spLocks noGrp="1"/>
          </p:cNvSpPr>
          <p:nvPr>
            <p:ph idx="1"/>
          </p:nvPr>
        </p:nvSpPr>
        <p:spPr>
          <a:xfrm>
            <a:off x="700423" y="1257377"/>
            <a:ext cx="11291707" cy="2640065"/>
          </a:xfrm>
        </p:spPr>
        <p:txBody>
          <a:bodyPr>
            <a:noAutofit/>
          </a:bodyPr>
          <a:lstStyle/>
          <a:p>
            <a:pPr algn="just">
              <a:lnSpc>
                <a:spcPct val="170000"/>
              </a:lnSpc>
            </a:pPr>
            <a:r>
              <a:rPr lang="en-US" sz="1800" dirty="0">
                <a:latin typeface="Comic Sans MS" panose="030F0702030302020204" pitchFamily="66" charset="0"/>
              </a:rPr>
              <a:t>In addition to Class A receive slots, class B devices opens extra receive slots at scheduled times.</a:t>
            </a:r>
          </a:p>
          <a:p>
            <a:pPr algn="just">
              <a:lnSpc>
                <a:spcPct val="170000"/>
              </a:lnSpc>
            </a:pPr>
            <a:r>
              <a:rPr lang="en-US" sz="1800" dirty="0">
                <a:latin typeface="Comic Sans MS" panose="030F0702030302020204" pitchFamily="66" charset="0"/>
              </a:rPr>
              <a:t>The end node receives a time synchronized beacon from the gateway, allowing the gateway to know when the node is listening.</a:t>
            </a:r>
          </a:p>
          <a:p>
            <a:pPr algn="just">
              <a:lnSpc>
                <a:spcPct val="170000"/>
              </a:lnSpc>
            </a:pPr>
            <a:r>
              <a:rPr lang="en-US" sz="1800" dirty="0">
                <a:latin typeface="Comic Sans MS" panose="030F0702030302020204" pitchFamily="66" charset="0"/>
              </a:rPr>
              <a:t>A class B device does not support device C functionality.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812" y="3897442"/>
            <a:ext cx="10305592" cy="2300176"/>
          </a:xfrm>
          <a:prstGeom prst="rect">
            <a:avLst/>
          </a:prstGeom>
        </p:spPr>
      </p:pic>
    </p:spTree>
    <p:extLst>
      <p:ext uri="{BB962C8B-B14F-4D97-AF65-F5344CB8AC3E}">
        <p14:creationId xmlns:p14="http://schemas.microsoft.com/office/powerpoint/2010/main" val="734981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a:latin typeface="Comic Sans MS" panose="030F0702030302020204" pitchFamily="66" charset="0"/>
              </a:rPr>
              <a:t>CLASS C</a:t>
            </a:r>
          </a:p>
        </p:txBody>
      </p:sp>
      <p:sp>
        <p:nvSpPr>
          <p:cNvPr id="4" name="Content Placeholder 2"/>
          <p:cNvSpPr>
            <a:spLocks noGrp="1"/>
          </p:cNvSpPr>
          <p:nvPr>
            <p:ph idx="1"/>
          </p:nvPr>
        </p:nvSpPr>
        <p:spPr>
          <a:xfrm>
            <a:off x="700423" y="1257377"/>
            <a:ext cx="11291707" cy="1890557"/>
          </a:xfrm>
        </p:spPr>
        <p:txBody>
          <a:bodyPr>
            <a:noAutofit/>
          </a:bodyPr>
          <a:lstStyle/>
          <a:p>
            <a:pPr algn="just">
              <a:lnSpc>
                <a:spcPct val="170000"/>
              </a:lnSpc>
            </a:pPr>
            <a:r>
              <a:rPr lang="en-US" sz="1800" dirty="0">
                <a:latin typeface="Comic Sans MS" panose="030F0702030302020204" pitchFamily="66" charset="0"/>
              </a:rPr>
              <a:t>In addition to Class A receive slots a class C device will listen continuously for responses from the gateway.</a:t>
            </a:r>
          </a:p>
          <a:p>
            <a:pPr algn="just">
              <a:lnSpc>
                <a:spcPct val="170000"/>
              </a:lnSpc>
            </a:pPr>
            <a:r>
              <a:rPr lang="en-US" sz="1800" dirty="0">
                <a:latin typeface="Comic Sans MS" panose="030F0702030302020204" pitchFamily="66" charset="0"/>
              </a:rPr>
              <a:t>A class C device does not support device B functionality.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42" y="4182256"/>
            <a:ext cx="10954216" cy="1800693"/>
          </a:xfrm>
          <a:prstGeom prst="rect">
            <a:avLst/>
          </a:prstGeom>
        </p:spPr>
      </p:pic>
    </p:spTree>
    <p:extLst>
      <p:ext uri="{BB962C8B-B14F-4D97-AF65-F5344CB8AC3E}">
        <p14:creationId xmlns:p14="http://schemas.microsoft.com/office/powerpoint/2010/main" val="4287343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Device Classes</a:t>
            </a:r>
          </a:p>
        </p:txBody>
      </p:sp>
      <p:sp>
        <p:nvSpPr>
          <p:cNvPr id="4" name="Content Placeholder 2"/>
          <p:cNvSpPr>
            <a:spLocks noGrp="1"/>
          </p:cNvSpPr>
          <p:nvPr>
            <p:ph idx="1"/>
          </p:nvPr>
        </p:nvSpPr>
        <p:spPr>
          <a:xfrm>
            <a:off x="700423" y="1257378"/>
            <a:ext cx="11291707" cy="631384"/>
          </a:xfrm>
        </p:spPr>
        <p:txBody>
          <a:bodyPr>
            <a:noAutofit/>
          </a:bodyPr>
          <a:lstStyle/>
          <a:p>
            <a:pPr algn="just">
              <a:lnSpc>
                <a:spcPct val="170000"/>
              </a:lnSpc>
            </a:pPr>
            <a:r>
              <a:rPr lang="en-US" dirty="0" err="1"/>
              <a:t>LoRaWAN</a:t>
            </a:r>
            <a:r>
              <a:rPr lang="en-US" dirty="0"/>
              <a:t> Protocol End-Device Classes</a:t>
            </a:r>
            <a:endParaRPr lang="en-US" sz="1800" dirty="0">
              <a:latin typeface="Comic Sans MS" panose="030F0702030302020204" pitchFamily="66" charset="0"/>
            </a:endParaRPr>
          </a:p>
        </p:txBody>
      </p:sp>
      <p:pic>
        <p:nvPicPr>
          <p:cNvPr id="3" name="Picture 2"/>
          <p:cNvPicPr>
            <a:picLocks noChangeAspect="1"/>
          </p:cNvPicPr>
          <p:nvPr/>
        </p:nvPicPr>
        <p:blipFill>
          <a:blip r:embed="rId2"/>
          <a:stretch>
            <a:fillRect/>
          </a:stretch>
        </p:blipFill>
        <p:spPr>
          <a:xfrm>
            <a:off x="1892807" y="2083723"/>
            <a:ext cx="7548831" cy="4425418"/>
          </a:xfrm>
          <a:prstGeom prst="rect">
            <a:avLst/>
          </a:prstGeom>
        </p:spPr>
      </p:pic>
      <p:sp>
        <p:nvSpPr>
          <p:cNvPr id="6" name="TextBox 5"/>
          <p:cNvSpPr txBox="1"/>
          <p:nvPr/>
        </p:nvSpPr>
        <p:spPr>
          <a:xfrm>
            <a:off x="115909" y="6375838"/>
            <a:ext cx="11477470" cy="523220"/>
          </a:xfrm>
          <a:prstGeom prst="rect">
            <a:avLst/>
          </a:prstGeom>
          <a:noFill/>
        </p:spPr>
        <p:txBody>
          <a:bodyPr wrap="square" rtlCol="0">
            <a:spAutoFit/>
          </a:bodyPr>
          <a:lstStyle/>
          <a:p>
            <a:r>
              <a:rPr lang="en-US" sz="1400" b="1" dirty="0"/>
              <a:t>J. Silva, </a:t>
            </a:r>
            <a:r>
              <a:rPr lang="en-US" sz="1400" b="1" dirty="0" err="1"/>
              <a:t>etl</a:t>
            </a:r>
            <a:r>
              <a:rPr lang="en-US" sz="1400" b="1" dirty="0"/>
              <a:t>, </a:t>
            </a:r>
            <a:r>
              <a:rPr lang="en-US" sz="1400" b="1" dirty="0" err="1">
                <a:solidFill>
                  <a:srgbClr val="FF0000"/>
                </a:solidFill>
              </a:rPr>
              <a:t>LoRaWAN</a:t>
            </a:r>
            <a:r>
              <a:rPr lang="en-US" sz="1400" b="1" dirty="0">
                <a:solidFill>
                  <a:srgbClr val="FF0000"/>
                </a:solidFill>
              </a:rPr>
              <a:t> - A Low Power WAN Protocol for Internet of Things: a Review and Opportunities</a:t>
            </a:r>
            <a:r>
              <a:rPr lang="en-US" sz="1400" b="1" dirty="0">
                <a:latin typeface="Comic Sans MS" panose="030F0702030302020204" pitchFamily="66" charset="0"/>
              </a:rPr>
              <a:t>, </a:t>
            </a:r>
            <a:r>
              <a:rPr lang="en-US" sz="1400" b="1" dirty="0"/>
              <a:t>2th Int.  Multidisciplinary Conf. on Computer and Energy Science, 2017</a:t>
            </a:r>
            <a:endParaRPr lang="en-US" sz="1400" b="1" dirty="0">
              <a:latin typeface="Comic Sans MS" panose="030F0702030302020204" pitchFamily="66" charset="0"/>
            </a:endParaRPr>
          </a:p>
        </p:txBody>
      </p:sp>
    </p:spTree>
    <p:extLst>
      <p:ext uri="{BB962C8B-B14F-4D97-AF65-F5344CB8AC3E}">
        <p14:creationId xmlns:p14="http://schemas.microsoft.com/office/powerpoint/2010/main" val="357961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Device Classes</a:t>
            </a:r>
          </a:p>
        </p:txBody>
      </p:sp>
      <p:sp>
        <p:nvSpPr>
          <p:cNvPr id="4" name="Content Placeholder 2"/>
          <p:cNvSpPr>
            <a:spLocks noGrp="1"/>
          </p:cNvSpPr>
          <p:nvPr>
            <p:ph idx="1"/>
          </p:nvPr>
        </p:nvSpPr>
        <p:spPr>
          <a:xfrm>
            <a:off x="700423" y="1257378"/>
            <a:ext cx="11291707" cy="631384"/>
          </a:xfrm>
        </p:spPr>
        <p:txBody>
          <a:bodyPr>
            <a:noAutofit/>
          </a:bodyPr>
          <a:lstStyle/>
          <a:p>
            <a:pPr algn="just">
              <a:lnSpc>
                <a:spcPct val="170000"/>
              </a:lnSpc>
            </a:pPr>
            <a:r>
              <a:rPr lang="en-US" dirty="0" err="1"/>
              <a:t>LoRaWAN</a:t>
            </a:r>
            <a:r>
              <a:rPr lang="en-US" dirty="0"/>
              <a:t> Protocol End-Device Classes</a:t>
            </a:r>
            <a:endParaRPr lang="en-US" sz="1800" dirty="0">
              <a:latin typeface="Comic Sans MS" panose="030F0702030302020204" pitchFamily="66" charset="0"/>
            </a:endParaRPr>
          </a:p>
        </p:txBody>
      </p:sp>
      <p:sp>
        <p:nvSpPr>
          <p:cNvPr id="6" name="TextBox 5"/>
          <p:cNvSpPr txBox="1"/>
          <p:nvPr/>
        </p:nvSpPr>
        <p:spPr>
          <a:xfrm>
            <a:off x="115909" y="6375838"/>
            <a:ext cx="11477470" cy="523220"/>
          </a:xfrm>
          <a:prstGeom prst="rect">
            <a:avLst/>
          </a:prstGeom>
          <a:noFill/>
        </p:spPr>
        <p:txBody>
          <a:bodyPr wrap="square" rtlCol="0">
            <a:spAutoFit/>
          </a:bodyPr>
          <a:lstStyle/>
          <a:p>
            <a:r>
              <a:rPr lang="en-US" sz="1400" b="1" dirty="0"/>
              <a:t>J. Silva, </a:t>
            </a:r>
            <a:r>
              <a:rPr lang="en-US" sz="1400" b="1" dirty="0" err="1"/>
              <a:t>etl</a:t>
            </a:r>
            <a:r>
              <a:rPr lang="en-US" sz="1400" b="1" dirty="0"/>
              <a:t>, </a:t>
            </a:r>
            <a:r>
              <a:rPr lang="en-US" sz="1400" b="1" dirty="0" err="1">
                <a:solidFill>
                  <a:srgbClr val="FF0000"/>
                </a:solidFill>
              </a:rPr>
              <a:t>LoRaWAN</a:t>
            </a:r>
            <a:r>
              <a:rPr lang="en-US" sz="1400" b="1" dirty="0">
                <a:solidFill>
                  <a:srgbClr val="FF0000"/>
                </a:solidFill>
              </a:rPr>
              <a:t> - A Low Power WAN Protocol for Internet of Things: a Review and Opportunities</a:t>
            </a:r>
            <a:r>
              <a:rPr lang="en-US" sz="1400" b="1" dirty="0">
                <a:latin typeface="Comic Sans MS" panose="030F0702030302020204" pitchFamily="66" charset="0"/>
              </a:rPr>
              <a:t>, </a:t>
            </a:r>
            <a:r>
              <a:rPr lang="en-US" sz="1400" b="1" dirty="0"/>
              <a:t>2th Int.  Multidisciplinary Conf. on Computer and Energy Science, 2017</a:t>
            </a:r>
            <a:endParaRPr lang="en-US" sz="1400" b="1" dirty="0">
              <a:latin typeface="Comic Sans MS" panose="030F0702030302020204" pitchFamily="66" charset="0"/>
            </a:endParaRPr>
          </a:p>
        </p:txBody>
      </p:sp>
      <p:pic>
        <p:nvPicPr>
          <p:cNvPr id="5" name="Picture 4"/>
          <p:cNvPicPr>
            <a:picLocks noChangeAspect="1"/>
          </p:cNvPicPr>
          <p:nvPr/>
        </p:nvPicPr>
        <p:blipFill>
          <a:blip r:embed="rId2"/>
          <a:stretch>
            <a:fillRect/>
          </a:stretch>
        </p:blipFill>
        <p:spPr>
          <a:xfrm>
            <a:off x="2676699" y="1900632"/>
            <a:ext cx="7247292" cy="4463335"/>
          </a:xfrm>
          <a:prstGeom prst="rect">
            <a:avLst/>
          </a:prstGeom>
        </p:spPr>
      </p:pic>
    </p:spTree>
    <p:extLst>
      <p:ext uri="{BB962C8B-B14F-4D97-AF65-F5344CB8AC3E}">
        <p14:creationId xmlns:p14="http://schemas.microsoft.com/office/powerpoint/2010/main" val="167842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sp>
        <p:nvSpPr>
          <p:cNvPr id="221" name="Content Placeholder 2"/>
          <p:cNvSpPr txBox="1">
            <a:spLocks noGrp="1"/>
          </p:cNvSpPr>
          <p:nvPr>
            <p:ph type="body" idx="1"/>
          </p:nvPr>
        </p:nvSpPr>
        <p:spPr>
          <a:xfrm>
            <a:off x="802227" y="1262418"/>
            <a:ext cx="10791153" cy="5067980"/>
          </a:xfrm>
          <a:prstGeom prst="rect">
            <a:avLst/>
          </a:prstGeom>
        </p:spPr>
        <p:txBody>
          <a:bodyPr/>
          <a:lstStyle/>
          <a:p>
            <a:pPr marL="301752" indent="-301752" algn="just" defTabSz="804672" rtl="0">
              <a:lnSpc>
                <a:spcPct val="150000"/>
              </a:lnSpc>
              <a:spcBef>
                <a:spcPts val="300"/>
              </a:spcBef>
              <a:defRPr sz="1584" b="1" u="sng">
                <a:latin typeface="Comic Sans MS"/>
                <a:ea typeface="Comic Sans MS"/>
                <a:cs typeface="Comic Sans MS"/>
                <a:sym typeface="Comic Sans MS"/>
              </a:defRPr>
            </a:pPr>
            <a:r>
              <a:t>End-devices: </a:t>
            </a:r>
          </a:p>
          <a:p>
            <a:pPr marL="653795" lvl="1" indent="-251459" algn="just" defTabSz="804672" rtl="0">
              <a:lnSpc>
                <a:spcPct val="150000"/>
              </a:lnSpc>
              <a:spcBef>
                <a:spcPts val="300"/>
              </a:spcBef>
              <a:defRPr sz="1584">
                <a:latin typeface="Comic Sans MS"/>
                <a:ea typeface="Comic Sans MS"/>
                <a:cs typeface="Comic Sans MS"/>
                <a:sym typeface="Comic Sans MS"/>
              </a:defRPr>
            </a:pPr>
            <a:r>
              <a:t>Perform the communication gateways using LoRa and LoRaWAN technologies. </a:t>
            </a:r>
          </a:p>
          <a:p>
            <a:pPr marL="301752" indent="-301752" algn="just" defTabSz="804672" rtl="0">
              <a:lnSpc>
                <a:spcPct val="150000"/>
              </a:lnSpc>
              <a:spcBef>
                <a:spcPts val="300"/>
              </a:spcBef>
              <a:defRPr sz="1584" b="1" u="sng">
                <a:latin typeface="Comic Sans MS"/>
                <a:ea typeface="Comic Sans MS"/>
                <a:cs typeface="Comic Sans MS"/>
                <a:sym typeface="Comic Sans MS"/>
              </a:defRPr>
            </a:pPr>
            <a:r>
              <a:t>Gateways (i.e., base stations):</a:t>
            </a:r>
          </a:p>
          <a:p>
            <a:pPr marL="653795" lvl="1" indent="-251459" algn="just" defTabSz="804672" rtl="0">
              <a:lnSpc>
                <a:spcPct val="150000"/>
              </a:lnSpc>
              <a:spcBef>
                <a:spcPts val="300"/>
              </a:spcBef>
              <a:defRPr sz="1584">
                <a:latin typeface="Comic Sans MS"/>
                <a:ea typeface="Comic Sans MS"/>
                <a:cs typeface="Comic Sans MS"/>
                <a:sym typeface="Comic Sans MS"/>
              </a:defRPr>
            </a:pPr>
            <a:r>
              <a:t>Dispatch the LoRaWAN frames from the end devices to a network server using a back-haul interface with higher throughput, usually via Ethernet, 3G/4G, satellite or Wi-Fi. </a:t>
            </a:r>
          </a:p>
          <a:p>
            <a:pPr marL="301752" indent="-301752" algn="just" defTabSz="804672" rtl="0">
              <a:lnSpc>
                <a:spcPct val="150000"/>
              </a:lnSpc>
              <a:spcBef>
                <a:spcPts val="300"/>
              </a:spcBef>
              <a:defRPr sz="1584" b="1" u="sng">
                <a:latin typeface="Comic Sans MS"/>
                <a:ea typeface="Comic Sans MS"/>
                <a:cs typeface="Comic Sans MS"/>
                <a:sym typeface="Comic Sans MS"/>
              </a:defRPr>
            </a:pPr>
            <a:r>
              <a:t>The Network Server:</a:t>
            </a:r>
          </a:p>
          <a:p>
            <a:pPr marL="653795" lvl="1" indent="-251459" algn="just" defTabSz="804672" rtl="0">
              <a:lnSpc>
                <a:spcPct val="150000"/>
              </a:lnSpc>
              <a:spcBef>
                <a:spcPts val="300"/>
              </a:spcBef>
              <a:defRPr sz="1584">
                <a:latin typeface="Comic Sans MS"/>
                <a:ea typeface="Comic Sans MS"/>
                <a:cs typeface="Comic Sans MS"/>
                <a:sym typeface="Comic Sans MS"/>
              </a:defRPr>
            </a:pPr>
            <a:r>
              <a:t>Decodes the packets sent by the devices, performing security checks and adaptive data rate, thus generating the control data that should be sent back to the devices. </a:t>
            </a:r>
          </a:p>
          <a:p>
            <a:pPr marL="301752" indent="-301752" algn="just" defTabSz="804672" rtl="0">
              <a:lnSpc>
                <a:spcPct val="150000"/>
              </a:lnSpc>
              <a:spcBef>
                <a:spcPts val="300"/>
              </a:spcBef>
              <a:defRPr sz="1584" b="1" u="sng">
                <a:latin typeface="Comic Sans MS"/>
                <a:ea typeface="Comic Sans MS"/>
                <a:cs typeface="Comic Sans MS"/>
                <a:sym typeface="Comic Sans MS"/>
              </a:defRPr>
            </a:pPr>
            <a:r>
              <a:t>Each Application:</a:t>
            </a:r>
          </a:p>
          <a:p>
            <a:pPr marL="653795" lvl="1" indent="-251459" algn="just" defTabSz="804672" rtl="0">
              <a:lnSpc>
                <a:spcPct val="150000"/>
              </a:lnSpc>
              <a:spcBef>
                <a:spcPts val="400"/>
              </a:spcBef>
              <a:defRPr sz="1584">
                <a:latin typeface="Comic Sans MS"/>
                <a:ea typeface="Comic Sans MS"/>
                <a:cs typeface="Comic Sans MS"/>
                <a:sym typeface="Comic Sans MS"/>
              </a:defRPr>
            </a:pPr>
            <a:r>
              <a:t> Receives data from the network server. It should decode the security packets and uses the information to decide the action in the application.  </a:t>
            </a:r>
            <a:r>
              <a:rPr sz="1760"/>
              <a:t> </a:t>
            </a:r>
          </a:p>
        </p:txBody>
      </p:sp>
    </p:spTree>
    <p:extLst>
      <p:ext uri="{BB962C8B-B14F-4D97-AF65-F5344CB8AC3E}">
        <p14:creationId xmlns:p14="http://schemas.microsoft.com/office/powerpoint/2010/main" val="412565181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LorRa</a:t>
            </a:r>
            <a:r>
              <a:rPr lang="en-US" sz="3200" dirty="0">
                <a:latin typeface="Comic Sans MS" panose="030F0702030302020204" pitchFamily="66" charset="0"/>
              </a:rPr>
              <a:t> Packet Format</a:t>
            </a:r>
          </a:p>
        </p:txBody>
      </p:sp>
      <p:sp>
        <p:nvSpPr>
          <p:cNvPr id="4" name="Content Placeholder 2"/>
          <p:cNvSpPr>
            <a:spLocks noGrp="1"/>
          </p:cNvSpPr>
          <p:nvPr>
            <p:ph idx="1"/>
          </p:nvPr>
        </p:nvSpPr>
        <p:spPr>
          <a:xfrm>
            <a:off x="700423" y="1257377"/>
            <a:ext cx="11291707" cy="766295"/>
          </a:xfrm>
        </p:spPr>
        <p:txBody>
          <a:bodyPr>
            <a:noAutofit/>
          </a:bodyPr>
          <a:lstStyle/>
          <a:p>
            <a:pPr algn="just">
              <a:lnSpc>
                <a:spcPct val="170000"/>
              </a:lnSpc>
            </a:pPr>
            <a:r>
              <a:rPr lang="en-US" sz="1800" dirty="0">
                <a:latin typeface="Comic Sans MS" panose="030F0702030302020204" pitchFamily="66" charset="0"/>
              </a:rPr>
              <a:t>The LoRa packet comprises of three elements: Preamble, header (optional) and payload.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00" y="2773180"/>
            <a:ext cx="10007580" cy="3514335"/>
          </a:xfrm>
          <a:prstGeom prst="rect">
            <a:avLst/>
          </a:prstGeom>
        </p:spPr>
      </p:pic>
    </p:spTree>
    <p:extLst>
      <p:ext uri="{BB962C8B-B14F-4D97-AF65-F5344CB8AC3E}">
        <p14:creationId xmlns:p14="http://schemas.microsoft.com/office/powerpoint/2010/main" val="219942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LorRa</a:t>
            </a:r>
            <a:r>
              <a:rPr lang="en-US" sz="3200" dirty="0">
                <a:latin typeface="Comic Sans MS" panose="030F0702030302020204" pitchFamily="66" charset="0"/>
              </a:rPr>
              <a:t> Frame Format</a:t>
            </a:r>
          </a:p>
        </p:txBody>
      </p:sp>
      <p:sp>
        <p:nvSpPr>
          <p:cNvPr id="4" name="Content Placeholder 2"/>
          <p:cNvSpPr>
            <a:spLocks noGrp="1"/>
          </p:cNvSpPr>
          <p:nvPr>
            <p:ph idx="1"/>
          </p:nvPr>
        </p:nvSpPr>
        <p:spPr>
          <a:xfrm>
            <a:off x="700423" y="1257377"/>
            <a:ext cx="11291707" cy="766295"/>
          </a:xfrm>
        </p:spPr>
        <p:txBody>
          <a:bodyPr>
            <a:noAutofit/>
          </a:bodyPr>
          <a:lstStyle/>
          <a:p>
            <a:pPr algn="just">
              <a:lnSpc>
                <a:spcPct val="170000"/>
              </a:lnSpc>
            </a:pPr>
            <a:r>
              <a:rPr lang="en-US" sz="1800" dirty="0">
                <a:latin typeface="Comic Sans MS" panose="030F0702030302020204" pitchFamily="66" charset="0"/>
              </a:rPr>
              <a:t>The LoRa packet comprises of three elements: Preamble, header (optional) and payload.</a:t>
            </a:r>
          </a:p>
        </p:txBody>
      </p:sp>
      <p:pic>
        <p:nvPicPr>
          <p:cNvPr id="5" name="Picture 4"/>
          <p:cNvPicPr>
            <a:picLocks noChangeAspect="1"/>
          </p:cNvPicPr>
          <p:nvPr/>
        </p:nvPicPr>
        <p:blipFill>
          <a:blip r:embed="rId2"/>
          <a:stretch>
            <a:fillRect/>
          </a:stretch>
        </p:blipFill>
        <p:spPr>
          <a:xfrm>
            <a:off x="1510608" y="2263341"/>
            <a:ext cx="8673112" cy="3743990"/>
          </a:xfrm>
          <a:prstGeom prst="rect">
            <a:avLst/>
          </a:prstGeom>
        </p:spPr>
      </p:pic>
    </p:spTree>
    <p:extLst>
      <p:ext uri="{BB962C8B-B14F-4D97-AF65-F5344CB8AC3E}">
        <p14:creationId xmlns:p14="http://schemas.microsoft.com/office/powerpoint/2010/main" val="389669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LorRa</a:t>
            </a:r>
            <a:r>
              <a:rPr lang="en-US" sz="3200" dirty="0">
                <a:latin typeface="Comic Sans MS" panose="030F0702030302020204" pitchFamily="66" charset="0"/>
              </a:rPr>
              <a:t> Packet Format</a:t>
            </a:r>
          </a:p>
        </p:txBody>
      </p:sp>
      <p:sp>
        <p:nvSpPr>
          <p:cNvPr id="4" name="Content Placeholder 2"/>
          <p:cNvSpPr>
            <a:spLocks noGrp="1"/>
          </p:cNvSpPr>
          <p:nvPr>
            <p:ph idx="1"/>
          </p:nvPr>
        </p:nvSpPr>
        <p:spPr>
          <a:xfrm>
            <a:off x="504305" y="1257377"/>
            <a:ext cx="11487825" cy="4993521"/>
          </a:xfrm>
        </p:spPr>
        <p:txBody>
          <a:bodyPr>
            <a:noAutofit/>
          </a:bodyPr>
          <a:lstStyle/>
          <a:p>
            <a:pPr algn="just">
              <a:lnSpc>
                <a:spcPct val="170000"/>
              </a:lnSpc>
            </a:pPr>
            <a:r>
              <a:rPr lang="en-US" sz="2000" dirty="0">
                <a:latin typeface="Comic Sans MS" panose="030F0702030302020204" pitchFamily="66" charset="0"/>
              </a:rPr>
              <a:t>There are two types of LoRa packet format modes:</a:t>
            </a:r>
          </a:p>
          <a:p>
            <a:pPr lvl="1" algn="just">
              <a:lnSpc>
                <a:spcPct val="170000"/>
              </a:lnSpc>
            </a:pPr>
            <a:r>
              <a:rPr lang="en-US" sz="2000" b="1" dirty="0">
                <a:latin typeface="Comic Sans MS" panose="030F0702030302020204" pitchFamily="66" charset="0"/>
              </a:rPr>
              <a:t>Explicit header mode:</a:t>
            </a:r>
          </a:p>
          <a:p>
            <a:pPr lvl="2" algn="just">
              <a:lnSpc>
                <a:spcPct val="170000"/>
              </a:lnSpc>
            </a:pPr>
            <a:r>
              <a:rPr lang="en-US" sz="1800" dirty="0">
                <a:latin typeface="Comic Sans MS" panose="030F0702030302020204" pitchFamily="66" charset="0"/>
              </a:rPr>
              <a:t>Includes a short header that contains information about the payload length, coding rate and whether a CRC is used in the packet. </a:t>
            </a:r>
          </a:p>
          <a:p>
            <a:pPr lvl="3" algn="just">
              <a:lnSpc>
                <a:spcPct val="170000"/>
              </a:lnSpc>
            </a:pPr>
            <a:r>
              <a:rPr lang="en-US" sz="1600" dirty="0">
                <a:latin typeface="Comic Sans MS" panose="030F0702030302020204" pitchFamily="66" charset="0"/>
              </a:rPr>
              <a:t>CRC stands for Cyclic Redundancy Check and is used to detect errors in digital data.</a:t>
            </a:r>
          </a:p>
          <a:p>
            <a:pPr lvl="1" algn="just">
              <a:lnSpc>
                <a:spcPct val="170000"/>
              </a:lnSpc>
            </a:pPr>
            <a:endParaRPr lang="en-US" sz="700" dirty="0">
              <a:latin typeface="Comic Sans MS" panose="030F0702030302020204" pitchFamily="66" charset="0"/>
            </a:endParaRPr>
          </a:p>
          <a:p>
            <a:pPr lvl="1" algn="just">
              <a:lnSpc>
                <a:spcPct val="170000"/>
              </a:lnSpc>
            </a:pPr>
            <a:r>
              <a:rPr lang="en-US" sz="2000" b="1" dirty="0">
                <a:latin typeface="Comic Sans MS" panose="030F0702030302020204" pitchFamily="66" charset="0"/>
              </a:rPr>
              <a:t>Implicit header mode</a:t>
            </a:r>
          </a:p>
          <a:p>
            <a:pPr lvl="2" algn="just">
              <a:lnSpc>
                <a:spcPct val="170000"/>
              </a:lnSpc>
            </a:pPr>
            <a:r>
              <a:rPr lang="en-US" sz="1800" dirty="0">
                <a:latin typeface="Comic Sans MS" panose="030F0702030302020204" pitchFamily="66" charset="0"/>
              </a:rPr>
              <a:t>Where the payload, coding rate and CRC presence are fixed. In this mode the header is removed from the packet thus reducing transmission time. </a:t>
            </a:r>
          </a:p>
          <a:p>
            <a:pPr lvl="3" algn="just">
              <a:lnSpc>
                <a:spcPct val="170000"/>
              </a:lnSpc>
            </a:pPr>
            <a:r>
              <a:rPr lang="en-US" sz="1600" dirty="0">
                <a:latin typeface="Comic Sans MS" panose="030F0702030302020204" pitchFamily="66" charset="0"/>
              </a:rPr>
              <a:t>In this case the payload length, error coding rate and presence of the payload CRC must be manually configured on both sides of the radio link.</a:t>
            </a:r>
          </a:p>
        </p:txBody>
      </p:sp>
    </p:spTree>
    <p:extLst>
      <p:ext uri="{BB962C8B-B14F-4D97-AF65-F5344CB8AC3E}">
        <p14:creationId xmlns:p14="http://schemas.microsoft.com/office/powerpoint/2010/main" val="874584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LorRa</a:t>
            </a:r>
            <a:r>
              <a:rPr lang="en-US" sz="3200" dirty="0">
                <a:latin typeface="Comic Sans MS" panose="030F0702030302020204" pitchFamily="66" charset="0"/>
              </a:rPr>
              <a:t> Packet Format</a:t>
            </a:r>
          </a:p>
        </p:txBody>
      </p:sp>
      <p:sp>
        <p:nvSpPr>
          <p:cNvPr id="4" name="Content Placeholder 2"/>
          <p:cNvSpPr>
            <a:spLocks noGrp="1"/>
          </p:cNvSpPr>
          <p:nvPr>
            <p:ph idx="1"/>
          </p:nvPr>
        </p:nvSpPr>
        <p:spPr>
          <a:xfrm>
            <a:off x="700423" y="1257377"/>
            <a:ext cx="11291707" cy="4993521"/>
          </a:xfrm>
        </p:spPr>
        <p:txBody>
          <a:bodyPr>
            <a:noAutofit/>
          </a:bodyPr>
          <a:lstStyle/>
          <a:p>
            <a:pPr algn="just">
              <a:lnSpc>
                <a:spcPct val="170000"/>
              </a:lnSpc>
            </a:pPr>
            <a:r>
              <a:rPr lang="en-US" sz="1800" b="1" dirty="0">
                <a:latin typeface="Comic Sans MS" panose="030F0702030302020204" pitchFamily="66" charset="0"/>
              </a:rPr>
              <a:t>The preamble </a:t>
            </a:r>
            <a:r>
              <a:rPr lang="en-US" sz="1800" dirty="0">
                <a:latin typeface="Comic Sans MS" panose="030F0702030302020204" pitchFamily="66" charset="0"/>
              </a:rPr>
              <a:t>is used to detect the start of the packet by the receiver.</a:t>
            </a:r>
          </a:p>
          <a:p>
            <a:pPr algn="just">
              <a:lnSpc>
                <a:spcPct val="170000"/>
              </a:lnSpc>
            </a:pPr>
            <a:endParaRPr lang="en-US" sz="1000" b="1" dirty="0">
              <a:latin typeface="Comic Sans MS" panose="030F0702030302020204" pitchFamily="66" charset="0"/>
            </a:endParaRPr>
          </a:p>
          <a:p>
            <a:pPr algn="just">
              <a:lnSpc>
                <a:spcPct val="170000"/>
              </a:lnSpc>
            </a:pPr>
            <a:r>
              <a:rPr lang="en-US" sz="1800" b="1" dirty="0">
                <a:latin typeface="Comic Sans MS" panose="030F0702030302020204" pitchFamily="66" charset="0"/>
              </a:rPr>
              <a:t>The header </a:t>
            </a:r>
            <a:r>
              <a:rPr lang="en-US" sz="1800" dirty="0">
                <a:latin typeface="Comic Sans MS" panose="030F0702030302020204" pitchFamily="66" charset="0"/>
              </a:rPr>
              <a:t>(only in explicit header mode) is the default mode of operation. It provides information on the payload:</a:t>
            </a:r>
          </a:p>
          <a:p>
            <a:pPr marL="0" indent="539750" algn="just">
              <a:lnSpc>
                <a:spcPct val="170000"/>
              </a:lnSpc>
              <a:buNone/>
            </a:pPr>
            <a:r>
              <a:rPr lang="en-US" sz="1800" dirty="0">
                <a:latin typeface="Comic Sans MS" panose="030F0702030302020204" pitchFamily="66" charset="0"/>
              </a:rPr>
              <a:t>- The payload length in bytes.</a:t>
            </a:r>
          </a:p>
          <a:p>
            <a:pPr marL="0" indent="539750" algn="just">
              <a:lnSpc>
                <a:spcPct val="170000"/>
              </a:lnSpc>
              <a:buNone/>
            </a:pPr>
            <a:r>
              <a:rPr lang="en-US" sz="1800" dirty="0">
                <a:latin typeface="Comic Sans MS" panose="030F0702030302020204" pitchFamily="66" charset="0"/>
              </a:rPr>
              <a:t>- The forward error correction code rate.</a:t>
            </a:r>
          </a:p>
          <a:p>
            <a:pPr marL="0" indent="539750" algn="just">
              <a:lnSpc>
                <a:spcPct val="170000"/>
              </a:lnSpc>
              <a:buNone/>
            </a:pPr>
            <a:r>
              <a:rPr lang="en-US" sz="1800" dirty="0">
                <a:latin typeface="Comic Sans MS" panose="030F0702030302020204" pitchFamily="66" charset="0"/>
              </a:rPr>
              <a:t>- The presence of an optional 16 bits CRC for the payload.</a:t>
            </a:r>
          </a:p>
          <a:p>
            <a:pPr algn="just">
              <a:lnSpc>
                <a:spcPct val="170000"/>
              </a:lnSpc>
            </a:pPr>
            <a:endParaRPr lang="en-US" sz="1050" b="1" dirty="0">
              <a:latin typeface="Comic Sans MS" panose="030F0702030302020204" pitchFamily="66" charset="0"/>
            </a:endParaRPr>
          </a:p>
          <a:p>
            <a:pPr algn="just">
              <a:lnSpc>
                <a:spcPct val="170000"/>
              </a:lnSpc>
            </a:pPr>
            <a:r>
              <a:rPr lang="en-US" sz="1800" b="1" dirty="0">
                <a:latin typeface="Comic Sans MS" panose="030F0702030302020204" pitchFamily="66" charset="0"/>
              </a:rPr>
              <a:t>The payload </a:t>
            </a:r>
            <a:r>
              <a:rPr lang="en-US" sz="1800" dirty="0">
                <a:latin typeface="Comic Sans MS" panose="030F0702030302020204" pitchFamily="66" charset="0"/>
              </a:rPr>
              <a:t>is a variable-length field that contains the actual data coded at the forward error correction code rate either as specified in the header in explicit mode or fixed in implicit mode. An optional payload CRC may be appended.</a:t>
            </a:r>
          </a:p>
        </p:txBody>
      </p:sp>
    </p:spTree>
    <p:extLst>
      <p:ext uri="{BB962C8B-B14F-4D97-AF65-F5344CB8AC3E}">
        <p14:creationId xmlns:p14="http://schemas.microsoft.com/office/powerpoint/2010/main" val="2867718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MAC Layer</a:t>
            </a:r>
            <a:endParaRPr lang="en-US" b="1"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1800" dirty="0" err="1">
                <a:latin typeface="Comic Sans MS" panose="030F0702030302020204" pitchFamily="66" charset="0"/>
              </a:rPr>
              <a:t>LoRaWAN</a:t>
            </a:r>
            <a:r>
              <a:rPr lang="en-US" sz="1800" dirty="0">
                <a:latin typeface="Comic Sans MS" panose="030F0702030302020204" pitchFamily="66" charset="0"/>
              </a:rPr>
              <a:t>- MAC layer</a:t>
            </a:r>
          </a:p>
          <a:p>
            <a:pPr lvl="1" algn="just">
              <a:lnSpc>
                <a:spcPct val="150000"/>
              </a:lnSpc>
            </a:pPr>
            <a:r>
              <a:rPr lang="en-US" sz="1800" dirty="0" err="1">
                <a:latin typeface="Comic Sans MS" panose="030F0702030302020204" pitchFamily="66" charset="0"/>
              </a:rPr>
              <a:t>LoRaWAN</a:t>
            </a:r>
            <a:r>
              <a:rPr lang="en-US" sz="1800" dirty="0">
                <a:latin typeface="Comic Sans MS" panose="030F0702030302020204" pitchFamily="66" charset="0"/>
              </a:rPr>
              <a:t> messages, have a </a:t>
            </a:r>
          </a:p>
          <a:p>
            <a:pPr lvl="2" algn="just">
              <a:lnSpc>
                <a:spcPct val="150000"/>
              </a:lnSpc>
            </a:pPr>
            <a:r>
              <a:rPr lang="en-US" sz="1600" dirty="0">
                <a:latin typeface="Comic Sans MS" panose="030F0702030302020204" pitchFamily="66" charset="0"/>
              </a:rPr>
              <a:t>The MAC payload size depends on the frequency band and the data rate, ranging from 59 to 230 bytes for the 863–870 MHz band and 19 to 250 bytes for the 902–928 MHz band.</a:t>
            </a:r>
          </a:p>
          <a:p>
            <a:pPr algn="just">
              <a:lnSpc>
                <a:spcPct val="150000"/>
              </a:lnSpc>
            </a:pPr>
            <a:endParaRPr lang="en-US" sz="4400" dirty="0">
              <a:latin typeface="Comic Sans MS" panose="030F0702030302020204" pitchFamily="66" charset="0"/>
            </a:endParaRPr>
          </a:p>
          <a:p>
            <a:pPr lvl="3" algn="just">
              <a:lnSpc>
                <a:spcPct val="150000"/>
              </a:lnSpc>
            </a:pPr>
            <a:endParaRPr lang="en-US" sz="1600" dirty="0">
              <a:latin typeface="Comic Sans MS" panose="030F0702030302020204" pitchFamily="66" charset="0"/>
            </a:endParaRPr>
          </a:p>
          <a:p>
            <a:pPr lvl="2" algn="just">
              <a:lnSpc>
                <a:spcPct val="150000"/>
              </a:lnSpc>
            </a:pPr>
            <a:endParaRPr lang="en-US" sz="1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603" y="4264294"/>
            <a:ext cx="10058400" cy="1320514"/>
          </a:xfrm>
          <a:prstGeom prst="rect">
            <a:avLst/>
          </a:prstGeom>
        </p:spPr>
      </p:pic>
    </p:spTree>
    <p:extLst>
      <p:ext uri="{BB962C8B-B14F-4D97-AF65-F5344CB8AC3E}">
        <p14:creationId xmlns:p14="http://schemas.microsoft.com/office/powerpoint/2010/main" val="35100705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a:bodyPr>
          <a:lstStyle/>
          <a:p>
            <a:pPr algn="l"/>
            <a:r>
              <a:rPr lang="en-US" dirty="0">
                <a:latin typeface="Comic Sans MS" panose="030F0702030302020204" pitchFamily="66" charset="0"/>
              </a:rPr>
              <a:t>Direct Communication Between Devices</a:t>
            </a:r>
          </a:p>
        </p:txBody>
      </p:sp>
      <p:sp>
        <p:nvSpPr>
          <p:cNvPr id="4" name="Content Placeholder 2"/>
          <p:cNvSpPr>
            <a:spLocks noGrp="1"/>
          </p:cNvSpPr>
          <p:nvPr>
            <p:ph idx="1"/>
          </p:nvPr>
        </p:nvSpPr>
        <p:spPr>
          <a:xfrm>
            <a:off x="700424" y="1302345"/>
            <a:ext cx="10791153" cy="5231459"/>
          </a:xfrm>
        </p:spPr>
        <p:txBody>
          <a:bodyPr>
            <a:noAutofit/>
          </a:bodyPr>
          <a:lstStyle/>
          <a:p>
            <a:pPr marL="269875" indent="-269875" algn="just">
              <a:lnSpc>
                <a:spcPct val="170000"/>
              </a:lnSpc>
              <a:buNone/>
            </a:pPr>
            <a:r>
              <a:rPr lang="en-US" sz="1800" dirty="0">
                <a:latin typeface="Comic Sans MS" panose="030F0702030302020204" pitchFamily="66" charset="0"/>
              </a:rPr>
              <a:t>• The LoRaWAN protocol does not support direct communication between end</a:t>
            </a:r>
            <a:r>
              <a:rPr lang="fa-IR" sz="1800" dirty="0">
                <a:latin typeface="Comic Sans MS" panose="030F0702030302020204" pitchFamily="66" charset="0"/>
              </a:rPr>
              <a:t> </a:t>
            </a:r>
            <a:r>
              <a:rPr lang="en-US" sz="1800" dirty="0">
                <a:latin typeface="Comic Sans MS" panose="030F0702030302020204" pitchFamily="66" charset="0"/>
              </a:rPr>
              <a:t>nodes.</a:t>
            </a:r>
          </a:p>
          <a:p>
            <a:pPr marL="269875" indent="-269875" algn="just">
              <a:lnSpc>
                <a:spcPct val="170000"/>
              </a:lnSpc>
              <a:buNone/>
            </a:pPr>
            <a:endParaRPr lang="en-US" sz="1800" dirty="0">
              <a:latin typeface="Comic Sans MS" panose="030F0702030302020204" pitchFamily="66" charset="0"/>
            </a:endParaRPr>
          </a:p>
          <a:p>
            <a:pPr marL="269875" indent="-269875" algn="just">
              <a:lnSpc>
                <a:spcPct val="170000"/>
              </a:lnSpc>
              <a:buNone/>
            </a:pPr>
            <a:r>
              <a:rPr lang="en-US" sz="1800" dirty="0">
                <a:latin typeface="Comic Sans MS" panose="030F0702030302020204" pitchFamily="66" charset="0"/>
              </a:rPr>
              <a:t>• If you want direct communication between LoRa devices without the use of gateways,</a:t>
            </a:r>
            <a:r>
              <a:rPr lang="fa-IR" sz="1800" dirty="0">
                <a:latin typeface="Comic Sans MS" panose="030F0702030302020204" pitchFamily="66" charset="0"/>
              </a:rPr>
              <a:t> </a:t>
            </a:r>
            <a:r>
              <a:rPr lang="en-US" sz="1800" dirty="0">
                <a:latin typeface="Comic Sans MS" panose="030F0702030302020204" pitchFamily="66" charset="0"/>
              </a:rPr>
              <a:t>use the </a:t>
            </a:r>
            <a:r>
              <a:rPr lang="en-US" sz="1800" dirty="0" err="1">
                <a:latin typeface="Comic Sans MS" panose="030F0702030302020204" pitchFamily="66" charset="0"/>
              </a:rPr>
              <a:t>RadioHead</a:t>
            </a:r>
            <a:r>
              <a:rPr lang="en-US" sz="1800" dirty="0">
                <a:latin typeface="Comic Sans MS" panose="030F0702030302020204" pitchFamily="66" charset="0"/>
              </a:rPr>
              <a:t> Packet Radio library for embedded microprocessors. It provides a</a:t>
            </a:r>
            <a:r>
              <a:rPr lang="fa-IR" sz="1800" dirty="0">
                <a:latin typeface="Comic Sans MS" panose="030F0702030302020204" pitchFamily="66" charset="0"/>
              </a:rPr>
              <a:t> </a:t>
            </a:r>
            <a:r>
              <a:rPr lang="en-US" sz="1800" dirty="0">
                <a:latin typeface="Comic Sans MS" panose="030F0702030302020204" pitchFamily="66" charset="0"/>
              </a:rPr>
              <a:t>complete object-oriented library for sending and receiving packet sized messages via a</a:t>
            </a:r>
            <a:r>
              <a:rPr lang="fa-IR" sz="1800" dirty="0">
                <a:latin typeface="Comic Sans MS" panose="030F0702030302020204" pitchFamily="66" charset="0"/>
              </a:rPr>
              <a:t> </a:t>
            </a:r>
            <a:r>
              <a:rPr lang="en-US" sz="1800" dirty="0">
                <a:latin typeface="Comic Sans MS" panose="030F0702030302020204" pitchFamily="66" charset="0"/>
              </a:rPr>
              <a:t>variety of radios such as LoRa on a range of embedded microprocessors:</a:t>
            </a:r>
            <a:r>
              <a:rPr lang="fa-IR" sz="1800" dirty="0">
                <a:latin typeface="Comic Sans MS" panose="030F0702030302020204" pitchFamily="66" charset="0"/>
              </a:rPr>
              <a:t> </a:t>
            </a:r>
            <a:r>
              <a:rPr lang="en-US" sz="1800" dirty="0">
                <a:latin typeface="Comic Sans MS" panose="030F0702030302020204" pitchFamily="66" charset="0"/>
                <a:hlinkClick r:id="rId2"/>
              </a:rPr>
              <a:t>https://www.airspayce.com/mikem/arduino/RadioHead/</a:t>
            </a:r>
            <a:endParaRPr lang="en-US" sz="1800" dirty="0">
              <a:latin typeface="Comic Sans MS" panose="030F0702030302020204" pitchFamily="66" charset="0"/>
            </a:endParaRPr>
          </a:p>
          <a:p>
            <a:pPr marL="269875" indent="-269875" algn="just">
              <a:lnSpc>
                <a:spcPct val="170000"/>
              </a:lnSpc>
              <a:buNone/>
            </a:pPr>
            <a:endParaRPr lang="en-US" sz="1800" dirty="0">
              <a:latin typeface="Comic Sans MS" panose="030F0702030302020204" pitchFamily="66" charset="0"/>
            </a:endParaRPr>
          </a:p>
          <a:p>
            <a:pPr marL="269875" indent="-269875" algn="just">
              <a:lnSpc>
                <a:spcPct val="170000"/>
              </a:lnSpc>
              <a:buNone/>
            </a:pPr>
            <a:r>
              <a:rPr lang="en-US" sz="1800" dirty="0" err="1">
                <a:latin typeface="Comic Sans MS" panose="030F0702030302020204" pitchFamily="66" charset="0"/>
              </a:rPr>
              <a:t>RadioHead</a:t>
            </a:r>
            <a:r>
              <a:rPr lang="en-US" sz="1800" dirty="0">
                <a:latin typeface="Comic Sans MS" panose="030F0702030302020204" pitchFamily="66" charset="0"/>
              </a:rPr>
              <a:t> does not have an official GitHub repo but several people have cloned the</a:t>
            </a:r>
            <a:r>
              <a:rPr lang="fa-IR" sz="1800" dirty="0">
                <a:latin typeface="Comic Sans MS" panose="030F0702030302020204" pitchFamily="66" charset="0"/>
              </a:rPr>
              <a:t> </a:t>
            </a:r>
            <a:r>
              <a:rPr lang="en-US" sz="1800" dirty="0">
                <a:latin typeface="Comic Sans MS" panose="030F0702030302020204" pitchFamily="66" charset="0"/>
              </a:rPr>
              <a:t>Radiohead library on </a:t>
            </a:r>
            <a:r>
              <a:rPr lang="en-US" sz="1800" dirty="0" err="1">
                <a:latin typeface="Comic Sans MS" panose="030F0702030302020204" pitchFamily="66" charset="0"/>
              </a:rPr>
              <a:t>GitHub</a:t>
            </a:r>
            <a:r>
              <a:rPr lang="en-US" sz="1800" dirty="0">
                <a:latin typeface="Comic Sans MS" panose="030F0702030302020204" pitchFamily="66" charset="0"/>
              </a:rPr>
              <a:t>.</a:t>
            </a:r>
          </a:p>
        </p:txBody>
      </p:sp>
    </p:spTree>
    <p:extLst>
      <p:ext uri="{BB962C8B-B14F-4D97-AF65-F5344CB8AC3E}">
        <p14:creationId xmlns:p14="http://schemas.microsoft.com/office/powerpoint/2010/main" val="19503689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4" name="TextBox 3"/>
          <p:cNvSpPr txBox="1"/>
          <p:nvPr/>
        </p:nvSpPr>
        <p:spPr>
          <a:xfrm>
            <a:off x="115910" y="6198662"/>
            <a:ext cx="11477470" cy="523220"/>
          </a:xfrm>
          <a:prstGeom prst="rect">
            <a:avLst/>
          </a:prstGeom>
          <a:noFill/>
        </p:spPr>
        <p:txBody>
          <a:bodyPr wrap="square" rtlCol="0">
            <a:spAutoFit/>
          </a:bodyPr>
          <a:lstStyle/>
          <a:p>
            <a:r>
              <a:rPr lang="en-US" sz="1400" b="1" dirty="0"/>
              <a:t>J. Silva, </a:t>
            </a:r>
            <a:r>
              <a:rPr lang="en-US" sz="1400" b="1" dirty="0" err="1"/>
              <a:t>etl</a:t>
            </a:r>
            <a:r>
              <a:rPr lang="en-US" sz="1400" b="1" dirty="0"/>
              <a:t>, </a:t>
            </a:r>
            <a:r>
              <a:rPr lang="en-US" sz="1400" b="1" dirty="0" err="1">
                <a:solidFill>
                  <a:srgbClr val="FF0000"/>
                </a:solidFill>
              </a:rPr>
              <a:t>LoRaWAN</a:t>
            </a:r>
            <a:r>
              <a:rPr lang="en-US" sz="1400" b="1" dirty="0">
                <a:solidFill>
                  <a:srgbClr val="FF0000"/>
                </a:solidFill>
              </a:rPr>
              <a:t> - A Low Power WAN Protocol for Internet of Things: a Review and Opportunities</a:t>
            </a:r>
            <a:r>
              <a:rPr lang="en-US" sz="1400" b="1" dirty="0">
                <a:latin typeface="Comic Sans MS" panose="030F0702030302020204" pitchFamily="66" charset="0"/>
              </a:rPr>
              <a:t>, </a:t>
            </a:r>
            <a:r>
              <a:rPr lang="en-US" sz="1400" b="1" dirty="0"/>
              <a:t>2th Int.  Multidisciplinary Conf. on Computer and Energy Science, 2017</a:t>
            </a:r>
            <a:endParaRPr lang="en-US" sz="1400" b="1" dirty="0">
              <a:latin typeface="Comic Sans MS" panose="030F0702030302020204" pitchFamily="66" charset="0"/>
            </a:endParaRPr>
          </a:p>
        </p:txBody>
      </p:sp>
      <p:sp>
        <p:nvSpPr>
          <p:cNvPr id="8" name="Content Placeholder 2"/>
          <p:cNvSpPr>
            <a:spLocks noGrp="1"/>
          </p:cNvSpPr>
          <p:nvPr>
            <p:ph idx="1"/>
          </p:nvPr>
        </p:nvSpPr>
        <p:spPr>
          <a:xfrm>
            <a:off x="459068" y="1138426"/>
            <a:ext cx="10791153" cy="4473887"/>
          </a:xfrm>
        </p:spPr>
        <p:txBody>
          <a:bodyPr>
            <a:noAutofit/>
          </a:bodyPr>
          <a:lstStyle/>
          <a:p>
            <a:r>
              <a:rPr lang="en-US" dirty="0" err="1"/>
              <a:t>LoRaWAN</a:t>
            </a:r>
            <a:r>
              <a:rPr lang="en-US" dirty="0"/>
              <a:t> considers two layers of security, one for the network and another for the applications.</a:t>
            </a:r>
          </a:p>
          <a:p>
            <a:endParaRPr lang="en-US" dirty="0"/>
          </a:p>
          <a:p>
            <a:r>
              <a:rPr lang="en-US" dirty="0"/>
              <a:t>Each end-device has key assignments done by device manufacturers or the application owners. </a:t>
            </a:r>
          </a:p>
          <a:p>
            <a:pPr lvl="1"/>
            <a:r>
              <a:rPr lang="en-US" b="1" dirty="0"/>
              <a:t>Other systems use </a:t>
            </a:r>
            <a:r>
              <a:rPr lang="en-US" dirty="0"/>
              <a:t>a </a:t>
            </a:r>
            <a:r>
              <a:rPr lang="en-US" b="1" dirty="0"/>
              <a:t>single key </a:t>
            </a:r>
            <a:r>
              <a:rPr lang="en-US" dirty="0"/>
              <a:t>for </a:t>
            </a:r>
            <a:r>
              <a:rPr lang="en-US" b="1" dirty="0"/>
              <a:t>encryption </a:t>
            </a:r>
            <a:r>
              <a:rPr lang="en-US" dirty="0"/>
              <a:t>and </a:t>
            </a:r>
            <a:r>
              <a:rPr lang="en-US" b="1" dirty="0"/>
              <a:t>authentication</a:t>
            </a:r>
            <a:r>
              <a:rPr lang="en-US" dirty="0"/>
              <a:t>, compared to </a:t>
            </a:r>
            <a:r>
              <a:rPr lang="en-US" dirty="0" err="1"/>
              <a:t>LoRaWAN</a:t>
            </a:r>
            <a:r>
              <a:rPr lang="en-US" dirty="0"/>
              <a:t>.</a:t>
            </a:r>
          </a:p>
          <a:p>
            <a:endParaRPr lang="en-US" dirty="0"/>
          </a:p>
          <a:p>
            <a:r>
              <a:rPr lang="en-US" dirty="0"/>
              <a:t>Authentication and encryption are separate, so it is </a:t>
            </a:r>
            <a:r>
              <a:rPr lang="en-US" b="1" dirty="0"/>
              <a:t>possible </a:t>
            </a:r>
            <a:r>
              <a:rPr lang="en-US" dirty="0"/>
              <a:t>to </a:t>
            </a:r>
            <a:r>
              <a:rPr lang="en-US" b="1" dirty="0"/>
              <a:t>authenticate packets </a:t>
            </a:r>
            <a:r>
              <a:rPr lang="en-US" dirty="0"/>
              <a:t>and </a:t>
            </a:r>
            <a:r>
              <a:rPr lang="en-US" b="1" dirty="0"/>
              <a:t>provide integrity protection</a:t>
            </a:r>
            <a:r>
              <a:rPr lang="en-US" dirty="0"/>
              <a:t>.</a:t>
            </a:r>
            <a:endParaRPr lang="en-US" sz="1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p:txBody>
      </p:sp>
    </p:spTree>
    <p:extLst>
      <p:ext uri="{BB962C8B-B14F-4D97-AF65-F5344CB8AC3E}">
        <p14:creationId xmlns:p14="http://schemas.microsoft.com/office/powerpoint/2010/main" val="2094842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4" name="TextBox 3"/>
          <p:cNvSpPr txBox="1"/>
          <p:nvPr/>
        </p:nvSpPr>
        <p:spPr>
          <a:xfrm>
            <a:off x="115910" y="6392621"/>
            <a:ext cx="11477470" cy="523220"/>
          </a:xfrm>
          <a:prstGeom prst="rect">
            <a:avLst/>
          </a:prstGeom>
          <a:noFill/>
        </p:spPr>
        <p:txBody>
          <a:bodyPr wrap="square" rtlCol="0">
            <a:spAutoFit/>
          </a:bodyPr>
          <a:lstStyle/>
          <a:p>
            <a:r>
              <a:rPr lang="en-US" sz="1400" b="1" dirty="0"/>
              <a:t>J. Silva, </a:t>
            </a:r>
            <a:r>
              <a:rPr lang="en-US" sz="1400" b="1" dirty="0" err="1"/>
              <a:t>etl</a:t>
            </a:r>
            <a:r>
              <a:rPr lang="en-US" sz="1400" b="1" dirty="0"/>
              <a:t>, </a:t>
            </a:r>
            <a:r>
              <a:rPr lang="en-US" sz="1400" b="1" dirty="0" err="1">
                <a:solidFill>
                  <a:srgbClr val="FF0000"/>
                </a:solidFill>
              </a:rPr>
              <a:t>LoRaWAN</a:t>
            </a:r>
            <a:r>
              <a:rPr lang="en-US" sz="1400" b="1" dirty="0">
                <a:solidFill>
                  <a:srgbClr val="FF0000"/>
                </a:solidFill>
              </a:rPr>
              <a:t> - A Low Power WAN Protocol for Internet of Things: a Review and Opportunities</a:t>
            </a:r>
            <a:r>
              <a:rPr lang="en-US" sz="1400" b="1" dirty="0">
                <a:latin typeface="Comic Sans MS" panose="030F0702030302020204" pitchFamily="66" charset="0"/>
              </a:rPr>
              <a:t>, </a:t>
            </a:r>
            <a:r>
              <a:rPr lang="en-US" sz="1400" b="1" dirty="0"/>
              <a:t>2th Int.  Multidisciplinary Conf. on Computer and Energy Science, 2017</a:t>
            </a:r>
            <a:endParaRPr lang="en-US" sz="1400" b="1" dirty="0">
              <a:latin typeface="Comic Sans MS" panose="030F0702030302020204" pitchFamily="66" charset="0"/>
            </a:endParaRPr>
          </a:p>
        </p:txBody>
      </p:sp>
      <p:sp>
        <p:nvSpPr>
          <p:cNvPr id="8" name="Content Placeholder 2"/>
          <p:cNvSpPr>
            <a:spLocks noGrp="1"/>
          </p:cNvSpPr>
          <p:nvPr>
            <p:ph idx="1"/>
          </p:nvPr>
        </p:nvSpPr>
        <p:spPr>
          <a:xfrm>
            <a:off x="459068" y="1138426"/>
            <a:ext cx="10791153" cy="4473887"/>
          </a:xfrm>
        </p:spPr>
        <p:txBody>
          <a:bodyPr>
            <a:noAutofit/>
          </a:bodyPr>
          <a:lstStyle/>
          <a:p>
            <a:r>
              <a:rPr lang="en-US" dirty="0"/>
              <a:t>Logical data Flow:</a:t>
            </a:r>
            <a:endParaRPr lang="en-US" sz="400" dirty="0">
              <a:latin typeface="Comic Sans MS" panose="030F0702030302020204" pitchFamily="66" charset="0"/>
            </a:endParaRPr>
          </a:p>
        </p:txBody>
      </p:sp>
      <p:pic>
        <p:nvPicPr>
          <p:cNvPr id="6" name="Content Placeholder 2"/>
          <p:cNvPicPr>
            <a:picLocks noChangeAspect="1"/>
          </p:cNvPicPr>
          <p:nvPr/>
        </p:nvPicPr>
        <p:blipFill>
          <a:blip r:embed="rId3"/>
          <a:stretch>
            <a:fillRect/>
          </a:stretch>
        </p:blipFill>
        <p:spPr>
          <a:xfrm>
            <a:off x="1168888" y="1982749"/>
            <a:ext cx="8501395" cy="4152043"/>
          </a:xfrm>
          <a:prstGeom prst="rect">
            <a:avLst/>
          </a:prstGeom>
        </p:spPr>
      </p:pic>
    </p:spTree>
    <p:extLst>
      <p:ext uri="{BB962C8B-B14F-4D97-AF65-F5344CB8AC3E}">
        <p14:creationId xmlns:p14="http://schemas.microsoft.com/office/powerpoint/2010/main" val="1603610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13054" y="2185170"/>
            <a:ext cx="7132472" cy="111370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b="1" dirty="0" err="1"/>
              <a:t>IoT</a:t>
            </a:r>
            <a:r>
              <a:rPr lang="en-US" b="1" dirty="0"/>
              <a:t> wireless technologies overview</a:t>
            </a:r>
            <a:endParaRPr lang="en-US" dirty="0">
              <a:latin typeface="Comic Sans MS" panose="030F0702030302020204" pitchFamily="66" charset="0"/>
            </a:endParaRPr>
          </a:p>
        </p:txBody>
      </p:sp>
      <p:sp>
        <p:nvSpPr>
          <p:cNvPr id="4" name="TextBox 3"/>
          <p:cNvSpPr txBox="1"/>
          <p:nvPr/>
        </p:nvSpPr>
        <p:spPr>
          <a:xfrm>
            <a:off x="115910" y="6523506"/>
            <a:ext cx="11477470" cy="369332"/>
          </a:xfrm>
          <a:prstGeom prst="rect">
            <a:avLst/>
          </a:prstGeom>
          <a:noFill/>
        </p:spPr>
        <p:txBody>
          <a:bodyPr wrap="square" rtlCol="0">
            <a:spAutoFit/>
          </a:bodyPr>
          <a:lstStyle/>
          <a:p>
            <a:r>
              <a:rPr lang="en-US" b="1" dirty="0"/>
              <a:t>S. </a:t>
            </a:r>
            <a:r>
              <a:rPr lang="en-US" b="1" dirty="0" err="1"/>
              <a:t>Tabbane</a:t>
            </a:r>
            <a:r>
              <a:rPr lang="en-US" b="1" dirty="0"/>
              <a:t>, </a:t>
            </a:r>
            <a:r>
              <a:rPr lang="en-US" b="1" dirty="0" err="1"/>
              <a:t>IoT</a:t>
            </a:r>
            <a:r>
              <a:rPr lang="en-US" b="1" dirty="0"/>
              <a:t> systems overview, ITU </a:t>
            </a:r>
            <a:endParaRPr lang="en-US" sz="1600" dirty="0">
              <a:latin typeface="Comic Sans MS" panose="030F0702030302020204" pitchFamily="66" charset="0"/>
            </a:endParaRPr>
          </a:p>
        </p:txBody>
      </p:sp>
      <p:sp>
        <p:nvSpPr>
          <p:cNvPr id="3" name="Content Placeholder 2"/>
          <p:cNvSpPr>
            <a:spLocks noGrp="1"/>
          </p:cNvSpPr>
          <p:nvPr>
            <p:ph idx="1"/>
          </p:nvPr>
        </p:nvSpPr>
        <p:spPr/>
        <p:txBody>
          <a:bodyPr>
            <a:normAutofit fontScale="77500" lnSpcReduction="20000"/>
          </a:bodyPr>
          <a:lstStyle/>
          <a:p>
            <a:r>
              <a:rPr lang="en-US" b="1" dirty="0"/>
              <a:t>End-device address (</a:t>
            </a:r>
            <a:r>
              <a:rPr lang="en-US" b="1" i="1" dirty="0" err="1"/>
              <a:t>DevAddr</a:t>
            </a:r>
            <a:r>
              <a:rPr lang="en-US" b="1" dirty="0"/>
              <a:t>):</a:t>
            </a:r>
            <a:endParaRPr lang="fa-IR" b="1" dirty="0"/>
          </a:p>
          <a:p>
            <a:endParaRPr lang="en-US" b="1" dirty="0"/>
          </a:p>
          <a:p>
            <a:pPr marL="0" indent="0">
              <a:buNone/>
            </a:pPr>
            <a:endParaRPr lang="fa-IR" dirty="0"/>
          </a:p>
          <a:p>
            <a:endParaRPr lang="fa-IR" b="1" dirty="0"/>
          </a:p>
          <a:p>
            <a:r>
              <a:rPr lang="en-US" b="1" dirty="0"/>
              <a:t>Application identifier (</a:t>
            </a:r>
            <a:r>
              <a:rPr lang="en-US" b="1" i="1" dirty="0" err="1"/>
              <a:t>AppEUI</a:t>
            </a:r>
            <a:r>
              <a:rPr lang="en-US" b="1" dirty="0"/>
              <a:t>): </a:t>
            </a:r>
            <a:r>
              <a:rPr lang="en-US" dirty="0"/>
              <a:t>A global application ID in the IEEE EUI64 address space</a:t>
            </a:r>
            <a:r>
              <a:rPr lang="fa-IR" dirty="0"/>
              <a:t> </a:t>
            </a:r>
            <a:r>
              <a:rPr lang="en-US" dirty="0"/>
              <a:t>that uniquely </a:t>
            </a:r>
            <a:r>
              <a:rPr lang="en-US" b="1" dirty="0"/>
              <a:t>identifies the owner of the end-device</a:t>
            </a:r>
            <a:r>
              <a:rPr lang="en-US" dirty="0"/>
              <a:t>.</a:t>
            </a:r>
          </a:p>
          <a:p>
            <a:endParaRPr lang="fa-IR" dirty="0"/>
          </a:p>
          <a:p>
            <a:r>
              <a:rPr lang="en-US" b="1" dirty="0"/>
              <a:t>Network session key (</a:t>
            </a:r>
            <a:r>
              <a:rPr lang="en-US" b="1" i="1" dirty="0" err="1"/>
              <a:t>NwkSKey</a:t>
            </a:r>
            <a:r>
              <a:rPr lang="en-US" b="1" dirty="0"/>
              <a:t>): </a:t>
            </a:r>
            <a:r>
              <a:rPr lang="en-US" dirty="0"/>
              <a:t>A key used by the network server and the end-device</a:t>
            </a:r>
            <a:r>
              <a:rPr lang="fa-IR" dirty="0"/>
              <a:t> </a:t>
            </a:r>
            <a:r>
              <a:rPr lang="en-US" dirty="0"/>
              <a:t>to calculate and verify the message integrity code of all data messages to ensure data</a:t>
            </a:r>
            <a:r>
              <a:rPr lang="fa-IR" dirty="0"/>
              <a:t> </a:t>
            </a:r>
            <a:r>
              <a:rPr lang="en-US" dirty="0"/>
              <a:t>integrity.</a:t>
            </a:r>
          </a:p>
          <a:p>
            <a:endParaRPr lang="fa-IR" dirty="0"/>
          </a:p>
          <a:p>
            <a:r>
              <a:rPr lang="en-US" dirty="0"/>
              <a:t> </a:t>
            </a:r>
            <a:r>
              <a:rPr lang="en-US" b="1" dirty="0"/>
              <a:t>Application session key (</a:t>
            </a:r>
            <a:r>
              <a:rPr lang="en-US" b="1" i="1" dirty="0" err="1"/>
              <a:t>AppSKey</a:t>
            </a:r>
            <a:r>
              <a:rPr lang="en-US" b="1" dirty="0"/>
              <a:t>): </a:t>
            </a:r>
            <a:r>
              <a:rPr lang="en-US" dirty="0"/>
              <a:t>A key used by the network server and end-device to</a:t>
            </a:r>
            <a:r>
              <a:rPr lang="fa-IR" dirty="0"/>
              <a:t> </a:t>
            </a:r>
            <a:r>
              <a:rPr lang="en-US" dirty="0"/>
              <a:t>encrypt and decrypt the payload field of data messages.</a:t>
            </a:r>
          </a:p>
        </p:txBody>
      </p:sp>
    </p:spTree>
    <p:extLst>
      <p:ext uri="{BB962C8B-B14F-4D97-AF65-F5344CB8AC3E}">
        <p14:creationId xmlns:p14="http://schemas.microsoft.com/office/powerpoint/2010/main" val="747000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a:t>The first layer, called “network security” but applied at the MAC layer,  guarantees the authentication of the endpoints by the </a:t>
            </a:r>
            <a:r>
              <a:rPr lang="en-US" sz="2400" dirty="0" err="1"/>
              <a:t>LoRaWAN</a:t>
            </a:r>
            <a:r>
              <a:rPr lang="en-US" sz="2400" dirty="0"/>
              <a:t> network server. </a:t>
            </a:r>
          </a:p>
          <a:p>
            <a:pPr lvl="1"/>
            <a:r>
              <a:rPr lang="en-US" sz="2200" dirty="0"/>
              <a:t>Also, it protects </a:t>
            </a:r>
            <a:r>
              <a:rPr lang="en-US" sz="2200" dirty="0" err="1"/>
              <a:t>LoRaWAN</a:t>
            </a:r>
            <a:r>
              <a:rPr lang="en-US" sz="2200" dirty="0"/>
              <a:t> packets by performing encryption based on AES.</a:t>
            </a:r>
          </a:p>
          <a:p>
            <a:pPr marL="0" indent="0">
              <a:buNone/>
            </a:pPr>
            <a:endParaRPr lang="en-US" sz="4000" dirty="0">
              <a:latin typeface="Comic Sans MS" panose="030F0702030302020204" pitchFamily="66" charset="0"/>
            </a:endParaRPr>
          </a:p>
          <a:p>
            <a:r>
              <a:rPr lang="en-US" sz="2400" dirty="0"/>
              <a:t>Each endpoint implements a network session key (</a:t>
            </a:r>
            <a:r>
              <a:rPr lang="en-US" sz="2400" dirty="0" err="1"/>
              <a:t>NwkSKey</a:t>
            </a:r>
            <a:r>
              <a:rPr lang="en-US" sz="2400" dirty="0"/>
              <a:t>), used by both itself and the </a:t>
            </a:r>
            <a:r>
              <a:rPr lang="en-US" sz="2400" dirty="0" err="1"/>
              <a:t>LoRaWAN</a:t>
            </a:r>
            <a:r>
              <a:rPr lang="en-US" sz="2400" dirty="0"/>
              <a:t> network server. </a:t>
            </a:r>
          </a:p>
          <a:p>
            <a:pPr lvl="1"/>
            <a:r>
              <a:rPr lang="en-US" sz="2200" dirty="0"/>
              <a:t>The </a:t>
            </a:r>
            <a:r>
              <a:rPr lang="en-US" sz="2200" dirty="0" err="1"/>
              <a:t>NwkSKey</a:t>
            </a:r>
            <a:r>
              <a:rPr lang="en-US" sz="2200" dirty="0"/>
              <a:t> ensures data integrity through computing and checking the MIC of every data message as well as encrypting and decrypting MAC-only data message payloads.</a:t>
            </a:r>
            <a:endParaRPr lang="en-US" sz="2200" dirty="0">
              <a:latin typeface="Comic Sans MS" panose="030F0702030302020204" pitchFamily="66" charset="0"/>
            </a:endParaRPr>
          </a:p>
          <a:p>
            <a:pPr lvl="3" algn="just">
              <a:lnSpc>
                <a:spcPct val="150000"/>
              </a:lnSpc>
            </a:pPr>
            <a:endParaRPr lang="en-US" sz="1400" dirty="0">
              <a:latin typeface="Comic Sans MS" panose="030F0702030302020204" pitchFamily="66" charset="0"/>
            </a:endParaRPr>
          </a:p>
          <a:p>
            <a:pPr lvl="2" algn="just">
              <a:lnSpc>
                <a:spcPct val="150000"/>
              </a:lnSpc>
            </a:pPr>
            <a:endParaRPr lang="en-US" sz="1200" dirty="0">
              <a:latin typeface="Comic Sans MS" panose="030F0702030302020204" pitchFamily="66" charset="0"/>
            </a:endParaRPr>
          </a:p>
          <a:p>
            <a:pPr algn="just">
              <a:lnSpc>
                <a:spcPct val="150000"/>
              </a:lnSpc>
            </a:pPr>
            <a:endParaRPr lang="en-US" sz="300" dirty="0">
              <a:latin typeface="Comic Sans MS" panose="030F0702030302020204" pitchFamily="66" charset="0"/>
            </a:endParaRPr>
          </a:p>
          <a:p>
            <a:pPr algn="just">
              <a:lnSpc>
                <a:spcPct val="150000"/>
              </a:lnSpc>
            </a:pPr>
            <a:endParaRPr lang="en-US" sz="300"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50881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LoRaWAN- Topology</a:t>
            </a:r>
          </a:p>
        </p:txBody>
      </p:sp>
      <p:sp>
        <p:nvSpPr>
          <p:cNvPr id="249" name="Content Placeholder 2"/>
          <p:cNvSpPr txBox="1">
            <a:spLocks noGrp="1"/>
          </p:cNvSpPr>
          <p:nvPr>
            <p:ph type="body" sz="half" idx="1"/>
          </p:nvPr>
        </p:nvSpPr>
        <p:spPr>
          <a:xfrm>
            <a:off x="700424" y="1302345"/>
            <a:ext cx="10791153" cy="1620739"/>
          </a:xfrm>
          <a:prstGeom prst="rect">
            <a:avLst/>
          </a:prstGeom>
        </p:spPr>
        <p:txBody>
          <a:bodyPr/>
          <a:lstStyle/>
          <a:p>
            <a:pPr algn="just" rtl="0">
              <a:lnSpc>
                <a:spcPct val="170000"/>
              </a:lnSpc>
              <a:spcBef>
                <a:spcPts val="400"/>
              </a:spcBef>
              <a:defRPr sz="1700">
                <a:latin typeface="Comic Sans MS"/>
                <a:ea typeface="Comic Sans MS"/>
                <a:cs typeface="Comic Sans MS"/>
                <a:sym typeface="Comic Sans MS"/>
              </a:defRPr>
            </a:pPr>
            <a:r>
              <a:t>LoRa is an acronym for Long Range and it is a wireless technology where a low powered sender transmit small data packages (0.3 kbps to 5.5 kbps) to a receiver over a long distance.</a:t>
            </a:r>
          </a:p>
          <a:p>
            <a:pPr algn="just" rtl="0">
              <a:lnSpc>
                <a:spcPct val="170000"/>
              </a:lnSpc>
              <a:spcBef>
                <a:spcPts val="400"/>
              </a:spcBef>
              <a:defRPr sz="1700">
                <a:latin typeface="Comic Sans MS"/>
                <a:ea typeface="Comic Sans MS"/>
                <a:cs typeface="Comic Sans MS"/>
                <a:sym typeface="Comic Sans MS"/>
              </a:defRPr>
            </a:pPr>
            <a:r>
              <a:t>A gateway can handle hundreds of devices at the same time.</a:t>
            </a:r>
          </a:p>
        </p:txBody>
      </p:sp>
      <p:pic>
        <p:nvPicPr>
          <p:cNvPr id="250" name="Picture 2" descr="Picture 2"/>
          <p:cNvPicPr>
            <a:picLocks noChangeAspect="1"/>
          </p:cNvPicPr>
          <p:nvPr/>
        </p:nvPicPr>
        <p:blipFill>
          <a:blip r:embed="rId2"/>
          <a:stretch>
            <a:fillRect/>
          </a:stretch>
        </p:blipFill>
        <p:spPr>
          <a:xfrm>
            <a:off x="1210089" y="3544644"/>
            <a:ext cx="2100625" cy="3052729"/>
          </a:xfrm>
          <a:prstGeom prst="rect">
            <a:avLst/>
          </a:prstGeom>
          <a:ln w="12700">
            <a:miter lim="400000"/>
          </a:ln>
        </p:spPr>
      </p:pic>
      <p:pic>
        <p:nvPicPr>
          <p:cNvPr id="251" name="Picture 4" descr="Picture 4"/>
          <p:cNvPicPr>
            <a:picLocks noChangeAspect="1"/>
          </p:cNvPicPr>
          <p:nvPr/>
        </p:nvPicPr>
        <p:blipFill>
          <a:blip r:embed="rId3"/>
          <a:stretch>
            <a:fillRect/>
          </a:stretch>
        </p:blipFill>
        <p:spPr>
          <a:xfrm>
            <a:off x="7465107" y="3626560"/>
            <a:ext cx="4026470" cy="2888896"/>
          </a:xfrm>
          <a:prstGeom prst="rect">
            <a:avLst/>
          </a:prstGeom>
          <a:ln w="12700">
            <a:miter lim="400000"/>
          </a:ln>
        </p:spPr>
      </p:pic>
      <p:sp>
        <p:nvSpPr>
          <p:cNvPr id="252" name="Content Placeholder 2"/>
          <p:cNvSpPr txBox="1"/>
          <p:nvPr/>
        </p:nvSpPr>
        <p:spPr>
          <a:xfrm>
            <a:off x="3356433" y="3544644"/>
            <a:ext cx="2863736" cy="11235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algn="just">
              <a:lnSpc>
                <a:spcPct val="170000"/>
              </a:lnSpc>
              <a:spcBef>
                <a:spcPts val="400"/>
              </a:spcBef>
              <a:defRPr sz="1700">
                <a:latin typeface="Comic Sans MS"/>
                <a:ea typeface="Comic Sans MS"/>
                <a:cs typeface="Comic Sans MS"/>
                <a:sym typeface="Comic Sans MS"/>
              </a:defRPr>
            </a:pPr>
            <a:r>
              <a:t>The Things Gateway</a:t>
            </a:r>
            <a:endParaRPr sz="2800"/>
          </a:p>
          <a:p>
            <a:pPr algn="just">
              <a:lnSpc>
                <a:spcPct val="170000"/>
              </a:lnSpc>
              <a:spcBef>
                <a:spcPts val="400"/>
              </a:spcBef>
              <a:defRPr sz="1700">
                <a:latin typeface="Comic Sans MS"/>
                <a:ea typeface="Comic Sans MS"/>
                <a:cs typeface="Comic Sans MS"/>
                <a:sym typeface="Comic Sans MS"/>
              </a:defRPr>
            </a:pPr>
            <a:r>
              <a:t>(gateway / concentrator)</a:t>
            </a:r>
          </a:p>
        </p:txBody>
      </p:sp>
      <p:sp>
        <p:nvSpPr>
          <p:cNvPr id="253" name="Content Placeholder 2"/>
          <p:cNvSpPr txBox="1"/>
          <p:nvPr/>
        </p:nvSpPr>
        <p:spPr>
          <a:xfrm>
            <a:off x="4417851" y="5514588"/>
            <a:ext cx="3356299" cy="691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just">
              <a:lnSpc>
                <a:spcPct val="170000"/>
              </a:lnSpc>
              <a:spcBef>
                <a:spcPts val="400"/>
              </a:spcBef>
              <a:defRPr sz="1700">
                <a:latin typeface="Comic Sans MS"/>
                <a:ea typeface="Comic Sans MS"/>
                <a:cs typeface="Comic Sans MS"/>
                <a:sym typeface="Comic Sans MS"/>
              </a:defRPr>
            </a:lvl1pPr>
          </a:lstStyle>
          <a:p>
            <a:r>
              <a:t>The Things Uno (end node)</a:t>
            </a:r>
          </a:p>
        </p:txBody>
      </p:sp>
    </p:spTree>
    <p:extLst>
      <p:ext uri="{BB962C8B-B14F-4D97-AF65-F5344CB8AC3E}">
        <p14:creationId xmlns:p14="http://schemas.microsoft.com/office/powerpoint/2010/main" val="6213456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3" name="Content Placeholder 2"/>
          <p:cNvSpPr>
            <a:spLocks noGrp="1"/>
          </p:cNvSpPr>
          <p:nvPr>
            <p:ph idx="1"/>
          </p:nvPr>
        </p:nvSpPr>
        <p:spPr>
          <a:xfrm>
            <a:off x="630431" y="1469690"/>
            <a:ext cx="10791153" cy="4428445"/>
          </a:xfrm>
        </p:spPr>
        <p:txBody>
          <a:bodyPr>
            <a:noAutofit/>
          </a:bodyPr>
          <a:lstStyle/>
          <a:p>
            <a:r>
              <a:rPr lang="en-US" sz="2400" dirty="0"/>
              <a:t>The second layer is an application session key (</a:t>
            </a:r>
            <a:r>
              <a:rPr lang="en-US" sz="2400" dirty="0" err="1"/>
              <a:t>AppSKey</a:t>
            </a:r>
            <a:r>
              <a:rPr lang="en-US" sz="2400" dirty="0"/>
              <a:t>), which performs encryption and decryption functions between the endpoint and its application server.</a:t>
            </a:r>
          </a:p>
          <a:p>
            <a:endParaRPr lang="en-US" sz="2400" dirty="0"/>
          </a:p>
          <a:p>
            <a:r>
              <a:rPr lang="en-US" sz="2400" dirty="0"/>
              <a:t>Furthermore, it computes and checks the application-level MIC, if included. This ensures that the </a:t>
            </a:r>
            <a:r>
              <a:rPr lang="en-US" sz="2400" dirty="0" err="1"/>
              <a:t>LoRaWAN</a:t>
            </a:r>
            <a:r>
              <a:rPr lang="en-US" sz="2400" dirty="0"/>
              <a:t> service provider does not have access to the application payload if it is not allowed that access.</a:t>
            </a:r>
          </a:p>
          <a:p>
            <a:endParaRPr lang="en-US" sz="2400" dirty="0"/>
          </a:p>
          <a:p>
            <a:r>
              <a:rPr lang="en-US" sz="2400" dirty="0"/>
              <a:t>Endpoints receive their AES-128 application key (</a:t>
            </a:r>
            <a:r>
              <a:rPr lang="en-US" sz="2400" dirty="0" err="1"/>
              <a:t>AppKey</a:t>
            </a:r>
            <a:r>
              <a:rPr lang="en-US" sz="2400" dirty="0"/>
              <a:t>) from the application owner. This key is most likely derived from an application specific root key exclusively known to and under the control of the application provider</a:t>
            </a:r>
            <a:r>
              <a:rPr lang="en-US" sz="2000" dirty="0"/>
              <a:t>.</a:t>
            </a:r>
            <a:endParaRPr lang="en-US" sz="1800" dirty="0">
              <a:latin typeface="Comic Sans MS" panose="030F0702030302020204" pitchFamily="66" charset="0"/>
            </a:endParaRPr>
          </a:p>
          <a:p>
            <a:pPr lvl="2" algn="just">
              <a:lnSpc>
                <a:spcPct val="150000"/>
              </a:lnSpc>
            </a:pPr>
            <a:endParaRPr lang="en-US" sz="1100" dirty="0">
              <a:latin typeface="Comic Sans MS" panose="030F0702030302020204" pitchFamily="66" charset="0"/>
            </a:endParaRPr>
          </a:p>
          <a:p>
            <a:pPr algn="just">
              <a:lnSpc>
                <a:spcPct val="150000"/>
              </a:lnSpc>
            </a:pPr>
            <a:endParaRPr lang="en-US" sz="200" dirty="0">
              <a:latin typeface="Comic Sans MS" panose="030F0702030302020204" pitchFamily="66" charset="0"/>
            </a:endParaRPr>
          </a:p>
          <a:p>
            <a:pPr algn="just">
              <a:lnSpc>
                <a:spcPct val="150000"/>
              </a:lnSpc>
            </a:pPr>
            <a:endParaRPr lang="en-US" sz="200"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32002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4" name="TextBox 3"/>
          <p:cNvSpPr txBox="1"/>
          <p:nvPr/>
        </p:nvSpPr>
        <p:spPr>
          <a:xfrm>
            <a:off x="115909" y="6375838"/>
            <a:ext cx="11477470" cy="523220"/>
          </a:xfrm>
          <a:prstGeom prst="rect">
            <a:avLst/>
          </a:prstGeom>
          <a:noFill/>
        </p:spPr>
        <p:txBody>
          <a:bodyPr wrap="square" rtlCol="0">
            <a:spAutoFit/>
          </a:bodyPr>
          <a:lstStyle/>
          <a:p>
            <a:r>
              <a:rPr lang="en-US" sz="1400" b="1" dirty="0"/>
              <a:t>J. Silva, </a:t>
            </a:r>
            <a:r>
              <a:rPr lang="en-US" sz="1400" b="1" dirty="0" err="1"/>
              <a:t>etl</a:t>
            </a:r>
            <a:r>
              <a:rPr lang="en-US" sz="1400" b="1" dirty="0"/>
              <a:t>, </a:t>
            </a:r>
            <a:r>
              <a:rPr lang="en-US" sz="1400" b="1" dirty="0" err="1">
                <a:solidFill>
                  <a:srgbClr val="FF0000"/>
                </a:solidFill>
              </a:rPr>
              <a:t>LoRaWAN</a:t>
            </a:r>
            <a:r>
              <a:rPr lang="en-US" sz="1400" b="1" dirty="0">
                <a:solidFill>
                  <a:srgbClr val="FF0000"/>
                </a:solidFill>
              </a:rPr>
              <a:t> - A Low Power WAN Protocol for Internet of Things: a Review and Opportunities</a:t>
            </a:r>
            <a:r>
              <a:rPr lang="en-US" sz="1400" b="1" dirty="0">
                <a:latin typeface="Comic Sans MS" panose="030F0702030302020204" pitchFamily="66" charset="0"/>
              </a:rPr>
              <a:t>, </a:t>
            </a:r>
            <a:r>
              <a:rPr lang="en-US" sz="1400" b="1" dirty="0"/>
              <a:t>2th Int.  Multidisciplinary Conf. on Computer and Energy Science, 2017</a:t>
            </a:r>
            <a:endParaRPr lang="en-US" sz="1400" b="1" dirty="0">
              <a:latin typeface="Comic Sans MS" panose="030F0702030302020204" pitchFamily="66" charset="0"/>
            </a:endParaRPr>
          </a:p>
        </p:txBody>
      </p:sp>
      <p:sp>
        <p:nvSpPr>
          <p:cNvPr id="8" name="Content Placeholder 2"/>
          <p:cNvSpPr>
            <a:spLocks noGrp="1"/>
          </p:cNvSpPr>
          <p:nvPr>
            <p:ph idx="1"/>
          </p:nvPr>
        </p:nvSpPr>
        <p:spPr>
          <a:xfrm>
            <a:off x="459068" y="1138426"/>
            <a:ext cx="10791153" cy="4473887"/>
          </a:xfrm>
        </p:spPr>
        <p:txBody>
          <a:bodyPr>
            <a:noAutofit/>
          </a:bodyPr>
          <a:lstStyle/>
          <a:p>
            <a:r>
              <a:rPr lang="en-US" dirty="0" err="1"/>
              <a:t>LoRaWAN</a:t>
            </a:r>
            <a:r>
              <a:rPr lang="en-US" dirty="0"/>
              <a:t> endpoints must implement two layers of security:</a:t>
            </a:r>
            <a:endParaRPr lang="en-US" sz="1600" dirty="0">
              <a:latin typeface="Comic Sans MS" panose="030F0702030302020204" pitchFamily="66" charset="0"/>
            </a:endParaRPr>
          </a:p>
          <a:p>
            <a:pPr lvl="2" algn="just">
              <a:lnSpc>
                <a:spcPct val="150000"/>
              </a:lnSpc>
            </a:pPr>
            <a:endParaRPr lang="en-US" sz="1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p:txBody>
      </p:sp>
      <p:pic>
        <p:nvPicPr>
          <p:cNvPr id="3" name="Picture 2"/>
          <p:cNvPicPr>
            <a:picLocks noChangeAspect="1"/>
          </p:cNvPicPr>
          <p:nvPr/>
        </p:nvPicPr>
        <p:blipFill>
          <a:blip r:embed="rId3"/>
          <a:stretch>
            <a:fillRect/>
          </a:stretch>
        </p:blipFill>
        <p:spPr>
          <a:xfrm>
            <a:off x="2543397" y="1901952"/>
            <a:ext cx="6571580" cy="4414952"/>
          </a:xfrm>
          <a:prstGeom prst="rect">
            <a:avLst/>
          </a:prstGeom>
        </p:spPr>
      </p:pic>
    </p:spTree>
    <p:extLst>
      <p:ext uri="{BB962C8B-B14F-4D97-AF65-F5344CB8AC3E}">
        <p14:creationId xmlns:p14="http://schemas.microsoft.com/office/powerpoint/2010/main" val="1236887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7" name="Picture 6"/>
          <p:cNvPicPr>
            <a:picLocks noChangeAspect="1"/>
          </p:cNvPicPr>
          <p:nvPr/>
        </p:nvPicPr>
        <p:blipFill>
          <a:blip r:embed="rId3"/>
          <a:stretch>
            <a:fillRect/>
          </a:stretch>
        </p:blipFill>
        <p:spPr>
          <a:xfrm>
            <a:off x="1468582" y="2139344"/>
            <a:ext cx="8573192" cy="4266902"/>
          </a:xfrm>
          <a:prstGeom prst="rect">
            <a:avLst/>
          </a:prstGeom>
        </p:spPr>
      </p:pic>
      <p:sp>
        <p:nvSpPr>
          <p:cNvPr id="8" name="Content Placeholder 2"/>
          <p:cNvSpPr>
            <a:spLocks noGrp="1"/>
          </p:cNvSpPr>
          <p:nvPr>
            <p:ph idx="1"/>
          </p:nvPr>
        </p:nvSpPr>
        <p:spPr>
          <a:xfrm>
            <a:off x="459068" y="1138426"/>
            <a:ext cx="10791153" cy="4473887"/>
          </a:xfrm>
        </p:spPr>
        <p:txBody>
          <a:bodyPr>
            <a:noAutofit/>
          </a:bodyPr>
          <a:lstStyle/>
          <a:p>
            <a:r>
              <a:rPr lang="en-US" dirty="0" err="1"/>
              <a:t>LoRaWAN</a:t>
            </a:r>
            <a:r>
              <a:rPr lang="en-US" dirty="0"/>
              <a:t> endpoints must implement two layers of security, protecting communications and data privacy across the network.</a:t>
            </a:r>
            <a:endParaRPr lang="en-US" sz="4400" dirty="0">
              <a:latin typeface="Comic Sans MS" panose="030F0702030302020204" pitchFamily="66" charset="0"/>
            </a:endParaRPr>
          </a:p>
          <a:p>
            <a:pPr lvl="3" algn="just">
              <a:lnSpc>
                <a:spcPct val="150000"/>
              </a:lnSpc>
            </a:pPr>
            <a:endParaRPr lang="en-US" sz="1600" dirty="0">
              <a:latin typeface="Comic Sans MS" panose="030F0702030302020204" pitchFamily="66" charset="0"/>
            </a:endParaRPr>
          </a:p>
          <a:p>
            <a:pPr lvl="2" algn="just">
              <a:lnSpc>
                <a:spcPct val="150000"/>
              </a:lnSpc>
            </a:pPr>
            <a:endParaRPr lang="en-US" sz="1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a:p>
            <a:pPr algn="just">
              <a:lnSpc>
                <a:spcPct val="150000"/>
              </a:lnSpc>
            </a:pPr>
            <a:endParaRPr lang="en-US" sz="400" dirty="0">
              <a:latin typeface="Comic Sans MS" panose="030F0702030302020204" pitchFamily="66" charset="0"/>
            </a:endParaRPr>
          </a:p>
        </p:txBody>
      </p:sp>
    </p:spTree>
    <p:extLst>
      <p:ext uri="{BB962C8B-B14F-4D97-AF65-F5344CB8AC3E}">
        <p14:creationId xmlns:p14="http://schemas.microsoft.com/office/powerpoint/2010/main" val="24616683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3" name="Content Placeholder 2"/>
          <p:cNvSpPr>
            <a:spLocks noGrp="1"/>
          </p:cNvSpPr>
          <p:nvPr>
            <p:ph idx="1"/>
          </p:nvPr>
        </p:nvSpPr>
        <p:spPr>
          <a:xfrm>
            <a:off x="459068" y="1517750"/>
            <a:ext cx="10791153" cy="4428445"/>
          </a:xfrm>
        </p:spPr>
        <p:txBody>
          <a:bodyPr>
            <a:noAutofit/>
          </a:bodyPr>
          <a:lstStyle/>
          <a:p>
            <a:r>
              <a:rPr lang="en-US" sz="1800" dirty="0" err="1"/>
              <a:t>LoRaWAN</a:t>
            </a:r>
            <a:r>
              <a:rPr lang="en-US" sz="1800" dirty="0"/>
              <a:t> endpoints attached to a </a:t>
            </a:r>
            <a:r>
              <a:rPr lang="en-US" sz="1800" dirty="0" err="1"/>
              <a:t>LoRaWAN</a:t>
            </a:r>
            <a:r>
              <a:rPr lang="en-US" sz="1800" dirty="0"/>
              <a:t> network must get registered and authenticated. This can be achieved through one of the two join mechanisms:</a:t>
            </a:r>
          </a:p>
          <a:p>
            <a:endParaRPr lang="en-US" sz="1800" dirty="0"/>
          </a:p>
          <a:p>
            <a:r>
              <a:rPr lang="en-US" sz="1800" b="1" dirty="0"/>
              <a:t>Activation by personalization (ABP): </a:t>
            </a:r>
          </a:p>
          <a:p>
            <a:pPr lvl="1"/>
            <a:r>
              <a:rPr lang="en-US" sz="1800" dirty="0"/>
              <a:t>Endpoints don’t need to run a join procedure as their individual details, including </a:t>
            </a:r>
            <a:r>
              <a:rPr lang="en-US" sz="1800" dirty="0" err="1"/>
              <a:t>DevAddr</a:t>
            </a:r>
            <a:r>
              <a:rPr lang="en-US" sz="1800" dirty="0"/>
              <a:t> and the </a:t>
            </a:r>
            <a:r>
              <a:rPr lang="en-US" sz="1800" dirty="0" err="1"/>
              <a:t>NwkSKey</a:t>
            </a:r>
            <a:r>
              <a:rPr lang="en-US" sz="1800" dirty="0"/>
              <a:t> and </a:t>
            </a:r>
            <a:r>
              <a:rPr lang="en-US" sz="1800" dirty="0" err="1"/>
              <a:t>AppSKey</a:t>
            </a:r>
            <a:r>
              <a:rPr lang="en-US" sz="1800" dirty="0"/>
              <a:t> session keys, are preconfigured and stored in the end device. </a:t>
            </a:r>
          </a:p>
          <a:p>
            <a:pPr lvl="1"/>
            <a:r>
              <a:rPr lang="en-US" sz="1800" dirty="0"/>
              <a:t>The same information is registered in the </a:t>
            </a:r>
            <a:r>
              <a:rPr lang="en-US" sz="1800" dirty="0" err="1"/>
              <a:t>LoRaWAN</a:t>
            </a:r>
            <a:r>
              <a:rPr lang="en-US" sz="1800" dirty="0"/>
              <a:t> network server.</a:t>
            </a:r>
          </a:p>
          <a:p>
            <a:endParaRPr lang="en-US" sz="1800" b="1" dirty="0"/>
          </a:p>
          <a:p>
            <a:r>
              <a:rPr lang="en-US" sz="1800" b="1" dirty="0"/>
              <a:t>Over-the-air activation (OTAA):</a:t>
            </a:r>
          </a:p>
          <a:p>
            <a:pPr lvl="1"/>
            <a:r>
              <a:rPr lang="en-US" sz="1800" b="1" dirty="0"/>
              <a:t> </a:t>
            </a:r>
            <a:r>
              <a:rPr lang="en-US" sz="1800" dirty="0"/>
              <a:t>Endpoints are allowed to dynamically join a particular </a:t>
            </a:r>
            <a:r>
              <a:rPr lang="en-US" sz="1800" dirty="0" err="1"/>
              <a:t>LoRaWAN</a:t>
            </a:r>
            <a:r>
              <a:rPr lang="en-US" sz="1800" dirty="0"/>
              <a:t> network after successfully going through a join procedure. The join procedure must be done every time a session context is renewed. </a:t>
            </a:r>
          </a:p>
          <a:p>
            <a:pPr lvl="1"/>
            <a:r>
              <a:rPr lang="en-US" sz="1800" dirty="0"/>
              <a:t>During the join process, which involves the sending and receiving of MAC layer join request and join accept messages, the node establishes its credentials with a </a:t>
            </a:r>
            <a:r>
              <a:rPr lang="en-US" sz="1800" dirty="0" err="1"/>
              <a:t>LoRaWAN</a:t>
            </a:r>
            <a:r>
              <a:rPr lang="en-US" sz="1800" dirty="0"/>
              <a:t> network server, exchanging its globally unique </a:t>
            </a:r>
            <a:r>
              <a:rPr lang="en-US" sz="1800" dirty="0" err="1"/>
              <a:t>DevEUI</a:t>
            </a:r>
            <a:r>
              <a:rPr lang="en-US" sz="1800" dirty="0"/>
              <a:t>, </a:t>
            </a:r>
            <a:r>
              <a:rPr lang="en-US" sz="1800" dirty="0" err="1"/>
              <a:t>AppEUI</a:t>
            </a:r>
            <a:r>
              <a:rPr lang="en-US" sz="1800" dirty="0"/>
              <a:t>, and </a:t>
            </a:r>
            <a:r>
              <a:rPr lang="en-US" sz="1800" dirty="0" err="1"/>
              <a:t>AppKey</a:t>
            </a:r>
            <a:r>
              <a:rPr lang="en-US" sz="1800" dirty="0"/>
              <a:t>. </a:t>
            </a:r>
          </a:p>
          <a:p>
            <a:pPr lvl="1"/>
            <a:r>
              <a:rPr lang="en-US" sz="1800" dirty="0"/>
              <a:t>The </a:t>
            </a:r>
            <a:r>
              <a:rPr lang="en-US" sz="1800" dirty="0" err="1"/>
              <a:t>AppKey</a:t>
            </a:r>
            <a:r>
              <a:rPr lang="en-US" sz="1800" dirty="0"/>
              <a:t> is then used to derive the session </a:t>
            </a:r>
            <a:r>
              <a:rPr lang="en-US" sz="1800" dirty="0" err="1"/>
              <a:t>NwkSKey</a:t>
            </a:r>
            <a:r>
              <a:rPr lang="en-US" sz="1800" dirty="0"/>
              <a:t> and </a:t>
            </a:r>
            <a:r>
              <a:rPr lang="en-US" sz="1800" dirty="0" err="1"/>
              <a:t>AppSKey</a:t>
            </a:r>
            <a:r>
              <a:rPr lang="en-US" sz="1800" dirty="0"/>
              <a:t> keys.</a:t>
            </a:r>
            <a:endParaRPr lang="en-US" sz="3200" dirty="0">
              <a:latin typeface="Comic Sans MS" panose="030F0702030302020204" pitchFamily="66" charset="0"/>
            </a:endParaRPr>
          </a:p>
          <a:p>
            <a:pPr lvl="3" algn="just">
              <a:lnSpc>
                <a:spcPct val="150000"/>
              </a:lnSpc>
            </a:pPr>
            <a:endParaRPr lang="en-US" sz="1200" dirty="0">
              <a:latin typeface="Comic Sans MS" panose="030F0702030302020204" pitchFamily="66" charset="0"/>
            </a:endParaRPr>
          </a:p>
          <a:p>
            <a:pPr lvl="2" algn="just">
              <a:lnSpc>
                <a:spcPct val="150000"/>
              </a:lnSpc>
            </a:pPr>
            <a:endParaRPr lang="en-US" sz="1100" dirty="0">
              <a:latin typeface="Comic Sans MS" panose="030F0702030302020204" pitchFamily="66" charset="0"/>
            </a:endParaRPr>
          </a:p>
          <a:p>
            <a:pPr algn="just">
              <a:lnSpc>
                <a:spcPct val="150000"/>
              </a:lnSpc>
            </a:pPr>
            <a:endParaRPr lang="en-US" sz="200" dirty="0">
              <a:latin typeface="Comic Sans MS" panose="030F0702030302020204" pitchFamily="66" charset="0"/>
            </a:endParaRPr>
          </a:p>
          <a:p>
            <a:pPr algn="just">
              <a:lnSpc>
                <a:spcPct val="150000"/>
              </a:lnSpc>
            </a:pPr>
            <a:endParaRPr lang="en-US" sz="200" dirty="0">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436439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OTAA Activation Method </a:t>
            </a:r>
          </a:p>
        </p:txBody>
      </p:sp>
      <p:sp>
        <p:nvSpPr>
          <p:cNvPr id="4" name="Content Placeholder 2"/>
          <p:cNvSpPr>
            <a:spLocks noGrp="1"/>
          </p:cNvSpPr>
          <p:nvPr>
            <p:ph idx="1"/>
          </p:nvPr>
        </p:nvSpPr>
        <p:spPr>
          <a:xfrm>
            <a:off x="700423" y="1257376"/>
            <a:ext cx="11291707" cy="4633757"/>
          </a:xfrm>
        </p:spPr>
        <p:txBody>
          <a:bodyPr>
            <a:noAutofit/>
          </a:bodyPr>
          <a:lstStyle/>
          <a:p>
            <a:pPr algn="just">
              <a:lnSpc>
                <a:spcPct val="170000"/>
              </a:lnSpc>
            </a:pPr>
            <a:r>
              <a:rPr lang="en-US" sz="1800" dirty="0">
                <a:latin typeface="Comic Sans MS" panose="030F0702030302020204" pitchFamily="66" charset="0"/>
              </a:rPr>
              <a:t>In   OTAA,   a   device   is   given   a </a:t>
            </a:r>
            <a:r>
              <a:rPr lang="en-US" sz="1800" dirty="0" err="1">
                <a:latin typeface="Comic Sans MS" panose="030F0702030302020204" pitchFamily="66" charset="0"/>
              </a:rPr>
              <a:t>DevEUI</a:t>
            </a:r>
            <a:r>
              <a:rPr lang="en-US" sz="1800" dirty="0">
                <a:latin typeface="Comic Sans MS" panose="030F0702030302020204" pitchFamily="66" charset="0"/>
              </a:rPr>
              <a:t>,   an </a:t>
            </a:r>
            <a:r>
              <a:rPr lang="en-US" sz="1800" dirty="0" err="1">
                <a:latin typeface="Comic Sans MS" panose="030F0702030302020204" pitchFamily="66" charset="0"/>
              </a:rPr>
              <a:t>AppEUI</a:t>
            </a:r>
            <a:r>
              <a:rPr lang="en-US" sz="1800" dirty="0">
                <a:latin typeface="Comic Sans MS" panose="030F0702030302020204" pitchFamily="66" charset="0"/>
              </a:rPr>
              <a:t>   and   an </a:t>
            </a:r>
            <a:r>
              <a:rPr lang="en-US" sz="1800" dirty="0" err="1">
                <a:latin typeface="Comic Sans MS" panose="030F0702030302020204" pitchFamily="66" charset="0"/>
              </a:rPr>
              <a:t>AppKey</a:t>
            </a:r>
            <a:r>
              <a:rPr lang="en-US" sz="1800" dirty="0">
                <a:latin typeface="Comic Sans MS" panose="030F0702030302020204" pitchFamily="66" charset="0"/>
              </a:rPr>
              <a:t>. The  </a:t>
            </a:r>
            <a:r>
              <a:rPr lang="en-US" sz="1800" dirty="0" err="1">
                <a:latin typeface="Comic Sans MS" panose="030F0702030302020204" pitchFamily="66" charset="0"/>
              </a:rPr>
              <a:t>AppKey</a:t>
            </a:r>
            <a:r>
              <a:rPr lang="en-US" sz="1800" dirty="0">
                <a:latin typeface="Comic Sans MS" panose="030F0702030302020204" pitchFamily="66" charset="0"/>
              </a:rPr>
              <a:t>  is  used  to  generate  the  session  keys, </a:t>
            </a:r>
            <a:r>
              <a:rPr lang="en-US" sz="1800" dirty="0" err="1">
                <a:latin typeface="Comic Sans MS" panose="030F0702030302020204" pitchFamily="66" charset="0"/>
              </a:rPr>
              <a:t>NwkSKey</a:t>
            </a:r>
            <a:r>
              <a:rPr lang="en-US" sz="1800" dirty="0">
                <a:latin typeface="Comic Sans MS" panose="030F0702030302020204" pitchFamily="66" charset="0"/>
              </a:rPr>
              <a:t>  and </a:t>
            </a:r>
            <a:r>
              <a:rPr lang="en-US" sz="1800" dirty="0" err="1">
                <a:latin typeface="Comic Sans MS" panose="030F0702030302020204" pitchFamily="66" charset="0"/>
              </a:rPr>
              <a:t>AppSKey</a:t>
            </a:r>
            <a:r>
              <a:rPr lang="en-US" sz="1800" dirty="0">
                <a:latin typeface="Comic Sans MS" panose="030F0702030302020204" pitchFamily="66" charset="0"/>
              </a:rPr>
              <a:t>.</a:t>
            </a:r>
          </a:p>
          <a:p>
            <a:pPr algn="just">
              <a:lnSpc>
                <a:spcPct val="170000"/>
              </a:lnSpc>
            </a:pPr>
            <a:endParaRPr lang="en-US" sz="1800" dirty="0">
              <a:latin typeface="Comic Sans MS" panose="030F0702030302020204" pitchFamily="66" charset="0"/>
            </a:endParaRPr>
          </a:p>
          <a:p>
            <a:pPr algn="just">
              <a:lnSpc>
                <a:spcPct val="170000"/>
              </a:lnSpc>
            </a:pPr>
            <a:r>
              <a:rPr lang="en-US" sz="1800" dirty="0">
                <a:latin typeface="Comic Sans MS" panose="030F0702030302020204" pitchFamily="66" charset="0"/>
              </a:rPr>
              <a:t>To activate, the device sends a join request and uses the join  response  to  derive  the  session  keys </a:t>
            </a:r>
            <a:r>
              <a:rPr lang="en-US" sz="1800" dirty="0" err="1">
                <a:latin typeface="Comic Sans MS" panose="030F0702030302020204" pitchFamily="66" charset="0"/>
              </a:rPr>
              <a:t>NwkSKey</a:t>
            </a:r>
            <a:r>
              <a:rPr lang="en-US" sz="1800" dirty="0">
                <a:latin typeface="Comic Sans MS" panose="030F0702030302020204" pitchFamily="66" charset="0"/>
              </a:rPr>
              <a:t>  and </a:t>
            </a:r>
            <a:r>
              <a:rPr lang="en-US" sz="1800" dirty="0" err="1">
                <a:latin typeface="Comic Sans MS" panose="030F0702030302020204" pitchFamily="66" charset="0"/>
              </a:rPr>
              <a:t>AppSKey</a:t>
            </a:r>
            <a:endParaRPr lang="en-US" sz="1800" dirty="0">
              <a:latin typeface="Comic Sans MS" panose="030F0702030302020204" pitchFamily="66" charset="0"/>
            </a:endParaRPr>
          </a:p>
          <a:p>
            <a:pPr algn="just">
              <a:lnSpc>
                <a:spcPct val="170000"/>
              </a:lnSpc>
            </a:pPr>
            <a:endParaRPr lang="en-US" sz="1800" dirty="0">
              <a:latin typeface="Comic Sans MS" panose="030F0702030302020204" pitchFamily="66" charset="0"/>
            </a:endParaRPr>
          </a:p>
          <a:p>
            <a:pPr algn="just">
              <a:lnSpc>
                <a:spcPct val="170000"/>
              </a:lnSpc>
            </a:pPr>
            <a:r>
              <a:rPr lang="en-US" sz="1800" dirty="0">
                <a:latin typeface="Comic Sans MS" panose="030F0702030302020204" pitchFamily="66" charset="0"/>
              </a:rPr>
              <a:t>The device may store those keys and continue to use them to communicate. If they are lost or the network chooses to expire them, the device must re-join to generate new keys.</a:t>
            </a:r>
          </a:p>
        </p:txBody>
      </p:sp>
    </p:spTree>
    <p:extLst>
      <p:ext uri="{BB962C8B-B14F-4D97-AF65-F5344CB8AC3E}">
        <p14:creationId xmlns:p14="http://schemas.microsoft.com/office/powerpoint/2010/main" val="3132779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OTTA Activation Method</a:t>
            </a:r>
          </a:p>
        </p:txBody>
      </p:sp>
      <p:sp>
        <p:nvSpPr>
          <p:cNvPr id="4" name="Content Placeholder 2"/>
          <p:cNvSpPr>
            <a:spLocks noGrp="1"/>
          </p:cNvSpPr>
          <p:nvPr>
            <p:ph idx="1"/>
          </p:nvPr>
        </p:nvSpPr>
        <p:spPr>
          <a:xfrm>
            <a:off x="700423" y="1138426"/>
            <a:ext cx="11291707" cy="5607148"/>
          </a:xfrm>
        </p:spPr>
        <p:txBody>
          <a:bodyPr>
            <a:noAutofit/>
          </a:bodyPr>
          <a:lstStyle/>
          <a:p>
            <a:pPr algn="just">
              <a:lnSpc>
                <a:spcPct val="170000"/>
              </a:lnSpc>
            </a:pPr>
            <a:endParaRPr lang="en-US" sz="1800" b="1" dirty="0">
              <a:latin typeface="Comic Sans MS" panose="030F0702030302020204" pitchFamily="66" charset="0"/>
            </a:endParaRPr>
          </a:p>
          <a:p>
            <a:pPr algn="just">
              <a:lnSpc>
                <a:spcPct val="170000"/>
              </a:lnSpc>
            </a:pPr>
            <a:r>
              <a:rPr lang="en-US" sz="1800" b="1" dirty="0">
                <a:latin typeface="Comic Sans MS" panose="030F0702030302020204" pitchFamily="66" charset="0"/>
              </a:rPr>
              <a:t>Pros: </a:t>
            </a:r>
          </a:p>
          <a:p>
            <a:pPr marL="539750" indent="-179388" algn="just">
              <a:lnSpc>
                <a:spcPct val="170000"/>
              </a:lnSpc>
            </a:pPr>
            <a:r>
              <a:rPr lang="en-US" sz="1800" dirty="0">
                <a:latin typeface="Comic Sans MS" panose="030F0702030302020204" pitchFamily="66" charset="0"/>
              </a:rPr>
              <a:t> Session   keys   are   only   generated   when   required,   so   cannot   be compromised prior to activation. </a:t>
            </a:r>
          </a:p>
          <a:p>
            <a:pPr marL="539750" indent="-90488" algn="just">
              <a:lnSpc>
                <a:spcPct val="170000"/>
              </a:lnSpc>
            </a:pPr>
            <a:r>
              <a:rPr lang="en-US" sz="1800" dirty="0">
                <a:latin typeface="Comic Sans MS" panose="030F0702030302020204" pitchFamily="66" charset="0"/>
              </a:rPr>
              <a:t> If  the  device  changes  to  a  new  network,  it  can  re-join  to  generate  the new keys - rather than having to be re-programmed.</a:t>
            </a:r>
          </a:p>
          <a:p>
            <a:pPr algn="just">
              <a:lnSpc>
                <a:spcPct val="170000"/>
              </a:lnSpc>
            </a:pPr>
            <a:r>
              <a:rPr lang="en-US" sz="1800" b="1" dirty="0">
                <a:latin typeface="Comic Sans MS" panose="030F0702030302020204" pitchFamily="66" charset="0"/>
              </a:rPr>
              <a:t>Cons:</a:t>
            </a:r>
          </a:p>
          <a:p>
            <a:pPr marL="539750" indent="0" algn="just">
              <a:lnSpc>
                <a:spcPct val="170000"/>
              </a:lnSpc>
            </a:pPr>
            <a:r>
              <a:rPr lang="en-US" sz="1800" dirty="0">
                <a:latin typeface="Comic Sans MS" panose="030F0702030302020204" pitchFamily="66" charset="0"/>
              </a:rPr>
              <a:t> A scheme is required to pre-program each device with a unique </a:t>
            </a:r>
            <a:r>
              <a:rPr lang="en-US" sz="1800" dirty="0" err="1">
                <a:latin typeface="Comic Sans MS" panose="030F0702030302020204" pitchFamily="66" charset="0"/>
              </a:rPr>
              <a:t>DevEUI</a:t>
            </a:r>
            <a:r>
              <a:rPr lang="en-US" sz="1800" dirty="0">
                <a:latin typeface="Comic Sans MS" panose="030F0702030302020204" pitchFamily="66" charset="0"/>
              </a:rPr>
              <a:t> and </a:t>
            </a:r>
            <a:r>
              <a:rPr lang="en-US" sz="1800" dirty="0" err="1">
                <a:latin typeface="Comic Sans MS" panose="030F0702030302020204" pitchFamily="66" charset="0"/>
              </a:rPr>
              <a:t>AppKey</a:t>
            </a:r>
            <a:r>
              <a:rPr lang="en-US" sz="1800" dirty="0">
                <a:latin typeface="Comic Sans MS" panose="030F0702030302020204" pitchFamily="66" charset="0"/>
              </a:rPr>
              <a:t>, and the correct </a:t>
            </a:r>
            <a:r>
              <a:rPr lang="en-US" sz="1800" dirty="0" err="1">
                <a:latin typeface="Comic Sans MS" panose="030F0702030302020204" pitchFamily="66" charset="0"/>
              </a:rPr>
              <a:t>AppEUI</a:t>
            </a:r>
            <a:r>
              <a:rPr lang="en-US" sz="1800" dirty="0">
                <a:latin typeface="Comic Sans MS" panose="030F0702030302020204" pitchFamily="66" charset="0"/>
              </a:rPr>
              <a:t>.</a:t>
            </a:r>
          </a:p>
          <a:p>
            <a:pPr marL="539750" indent="0" algn="just">
              <a:lnSpc>
                <a:spcPct val="170000"/>
              </a:lnSpc>
            </a:pPr>
            <a:r>
              <a:rPr lang="en-US" sz="1800" dirty="0">
                <a:latin typeface="Comic Sans MS" panose="030F0702030302020204" pitchFamily="66" charset="0"/>
              </a:rPr>
              <a:t> The   device   must   support   the   join   function   and   be   able   to   store dynamically generated keys.</a:t>
            </a:r>
          </a:p>
        </p:txBody>
      </p:sp>
    </p:spTree>
    <p:extLst>
      <p:ext uri="{BB962C8B-B14F-4D97-AF65-F5344CB8AC3E}">
        <p14:creationId xmlns:p14="http://schemas.microsoft.com/office/powerpoint/2010/main" val="678454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ABP Activation Method </a:t>
            </a:r>
          </a:p>
        </p:txBody>
      </p:sp>
      <p:sp>
        <p:nvSpPr>
          <p:cNvPr id="4" name="Content Placeholder 2"/>
          <p:cNvSpPr>
            <a:spLocks noGrp="1"/>
          </p:cNvSpPr>
          <p:nvPr>
            <p:ph idx="1"/>
          </p:nvPr>
        </p:nvSpPr>
        <p:spPr>
          <a:xfrm>
            <a:off x="700423" y="1257376"/>
            <a:ext cx="11291707" cy="4633757"/>
          </a:xfrm>
        </p:spPr>
        <p:txBody>
          <a:bodyPr>
            <a:noAutofit/>
          </a:bodyPr>
          <a:lstStyle/>
          <a:p>
            <a:pPr lvl="0" algn="just">
              <a:lnSpc>
                <a:spcPct val="170000"/>
              </a:lnSpc>
            </a:pPr>
            <a:r>
              <a:rPr lang="en-US" altLang="en-US" sz="1800" dirty="0">
                <a:latin typeface="Comic Sans MS" panose="030F0702030302020204" pitchFamily="66" charset="0"/>
              </a:rPr>
              <a:t>In some cases you might need to hardcode the </a:t>
            </a:r>
            <a:r>
              <a:rPr lang="en-US" altLang="en-US" sz="1800" dirty="0" err="1">
                <a:latin typeface="Comic Sans MS" panose="030F0702030302020204" pitchFamily="66" charset="0"/>
              </a:rPr>
              <a:t>DevAddr</a:t>
            </a:r>
            <a:r>
              <a:rPr lang="en-US" altLang="en-US" sz="1800" dirty="0">
                <a:latin typeface="Comic Sans MS" panose="030F0702030302020204" pitchFamily="66" charset="0"/>
              </a:rPr>
              <a:t> as well as the </a:t>
            </a:r>
            <a:r>
              <a:rPr lang="en-US" altLang="en-US" sz="1800" dirty="0">
                <a:latin typeface="Comic Sans MS" panose="030F0702030302020204" pitchFamily="66" charset="0"/>
                <a:hlinkClick r:id="rId2"/>
              </a:rPr>
              <a:t>security keys</a:t>
            </a:r>
            <a:r>
              <a:rPr lang="en-US" altLang="en-US" sz="1800" dirty="0">
                <a:latin typeface="Comic Sans MS" panose="030F0702030302020204" pitchFamily="66" charset="0"/>
              </a:rPr>
              <a:t> in the device. This means activating a device by personalization (ABP). </a:t>
            </a:r>
          </a:p>
          <a:p>
            <a:pPr lvl="1" algn="just">
              <a:lnSpc>
                <a:spcPct val="170000"/>
              </a:lnSpc>
            </a:pPr>
            <a:r>
              <a:rPr lang="en-US" altLang="en-US" sz="1800" dirty="0">
                <a:latin typeface="Comic Sans MS" panose="030F0702030302020204" pitchFamily="66" charset="0"/>
              </a:rPr>
              <a:t>This strategy might seem simpler, because you skip the join procedure, but it has some downsides related to security </a:t>
            </a:r>
          </a:p>
          <a:p>
            <a:pPr lvl="1" algn="just">
              <a:lnSpc>
                <a:spcPct val="170000"/>
              </a:lnSpc>
            </a:pPr>
            <a:r>
              <a:rPr lang="en-US" sz="1800" dirty="0">
                <a:latin typeface="Comic Sans MS" panose="030F0702030302020204" pitchFamily="66" charset="0"/>
              </a:rPr>
              <a:t>In  ABP  (Activation  By  </a:t>
            </a:r>
            <a:r>
              <a:rPr lang="en-US" sz="1800" dirty="0" err="1">
                <a:latin typeface="Comic Sans MS" panose="030F0702030302020204" pitchFamily="66" charset="0"/>
              </a:rPr>
              <a:t>Personalisation</a:t>
            </a:r>
            <a:r>
              <a:rPr lang="en-US" sz="1800" dirty="0">
                <a:latin typeface="Comic Sans MS" panose="030F0702030302020204" pitchFamily="66" charset="0"/>
              </a:rPr>
              <a:t>),  a  device  does  not  need  a </a:t>
            </a:r>
            <a:r>
              <a:rPr lang="en-US" sz="1800" dirty="0" err="1">
                <a:latin typeface="Comic Sans MS" panose="030F0702030302020204" pitchFamily="66" charset="0"/>
              </a:rPr>
              <a:t>DevEUI</a:t>
            </a:r>
            <a:r>
              <a:rPr lang="en-US" sz="1800" dirty="0">
                <a:latin typeface="Comic Sans MS" panose="030F0702030302020204" pitchFamily="66" charset="0"/>
              </a:rPr>
              <a:t>, an </a:t>
            </a:r>
            <a:r>
              <a:rPr lang="en-US" sz="1800" dirty="0" err="1">
                <a:latin typeface="Comic Sans MS" panose="030F0702030302020204" pitchFamily="66" charset="0"/>
              </a:rPr>
              <a:t>AppEUI</a:t>
            </a:r>
            <a:r>
              <a:rPr lang="en-US" sz="1800" dirty="0">
                <a:latin typeface="Comic Sans MS" panose="030F0702030302020204" pitchFamily="66" charset="0"/>
              </a:rPr>
              <a:t>   or   an </a:t>
            </a:r>
            <a:r>
              <a:rPr lang="en-US" sz="1800" dirty="0" err="1">
                <a:latin typeface="Comic Sans MS" panose="030F0702030302020204" pitchFamily="66" charset="0"/>
              </a:rPr>
              <a:t>AppKey</a:t>
            </a:r>
            <a:r>
              <a:rPr lang="en-US" sz="1800" dirty="0">
                <a:latin typeface="Comic Sans MS" panose="030F0702030302020204" pitchFamily="66" charset="0"/>
              </a:rPr>
              <a:t>. </a:t>
            </a:r>
          </a:p>
          <a:p>
            <a:pPr algn="just">
              <a:lnSpc>
                <a:spcPct val="170000"/>
              </a:lnSpc>
            </a:pPr>
            <a:endParaRPr lang="en-US" sz="700" dirty="0">
              <a:latin typeface="Comic Sans MS" panose="030F0702030302020204" pitchFamily="66" charset="0"/>
            </a:endParaRPr>
          </a:p>
          <a:p>
            <a:pPr algn="just">
              <a:lnSpc>
                <a:spcPct val="170000"/>
              </a:lnSpc>
            </a:pPr>
            <a:r>
              <a:rPr lang="en-US" sz="1800" dirty="0">
                <a:latin typeface="Comic Sans MS" panose="030F0702030302020204" pitchFamily="66" charset="0"/>
              </a:rPr>
              <a:t> Instead   the   session   keys </a:t>
            </a:r>
            <a:r>
              <a:rPr lang="en-US" sz="1800" dirty="0" err="1">
                <a:latin typeface="Comic Sans MS" panose="030F0702030302020204" pitchFamily="66" charset="0"/>
              </a:rPr>
              <a:t>NwkSKey</a:t>
            </a:r>
            <a:r>
              <a:rPr lang="en-US" sz="1800" dirty="0">
                <a:latin typeface="Comic Sans MS" panose="030F0702030302020204" pitchFamily="66" charset="0"/>
              </a:rPr>
              <a:t>   and </a:t>
            </a:r>
            <a:r>
              <a:rPr lang="en-US" sz="1800" dirty="0" err="1">
                <a:latin typeface="Comic Sans MS" panose="030F0702030302020204" pitchFamily="66" charset="0"/>
              </a:rPr>
              <a:t>AppSKey</a:t>
            </a:r>
            <a:r>
              <a:rPr lang="en-US" sz="1800" dirty="0">
                <a:latin typeface="Comic Sans MS" panose="030F0702030302020204" pitchFamily="66" charset="0"/>
              </a:rPr>
              <a:t> are  preprogrammed  into  the  device  and  the  device  is  pre-registered  on  the  network.</a:t>
            </a:r>
          </a:p>
          <a:p>
            <a:pPr lvl="1" algn="just">
              <a:lnSpc>
                <a:spcPct val="170000"/>
              </a:lnSpc>
            </a:pPr>
            <a:r>
              <a:rPr lang="en-US" sz="1800" dirty="0">
                <a:latin typeface="Comic Sans MS" panose="030F0702030302020204" pitchFamily="66" charset="0"/>
              </a:rPr>
              <a:t>When  the  device  wants  to  communicate,  it does so using the session keys without having to use a join procedure first.</a:t>
            </a:r>
          </a:p>
        </p:txBody>
      </p:sp>
    </p:spTree>
    <p:extLst>
      <p:ext uri="{BB962C8B-B14F-4D97-AF65-F5344CB8AC3E}">
        <p14:creationId xmlns:p14="http://schemas.microsoft.com/office/powerpoint/2010/main" val="1546125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ABP Activation Method </a:t>
            </a:r>
          </a:p>
        </p:txBody>
      </p:sp>
      <p:sp>
        <p:nvSpPr>
          <p:cNvPr id="4" name="Content Placeholder 2"/>
          <p:cNvSpPr>
            <a:spLocks noGrp="1"/>
          </p:cNvSpPr>
          <p:nvPr>
            <p:ph idx="1"/>
          </p:nvPr>
        </p:nvSpPr>
        <p:spPr>
          <a:xfrm>
            <a:off x="700423" y="1138426"/>
            <a:ext cx="11291707" cy="5607148"/>
          </a:xfrm>
        </p:spPr>
        <p:txBody>
          <a:bodyPr>
            <a:noAutofit/>
          </a:bodyPr>
          <a:lstStyle/>
          <a:p>
            <a:pPr algn="just">
              <a:lnSpc>
                <a:spcPct val="170000"/>
              </a:lnSpc>
            </a:pPr>
            <a:r>
              <a:rPr lang="en-US" sz="1800" b="1" dirty="0">
                <a:latin typeface="Comic Sans MS" panose="030F0702030302020204" pitchFamily="66" charset="0"/>
              </a:rPr>
              <a:t>Pros: </a:t>
            </a:r>
          </a:p>
          <a:p>
            <a:pPr marL="539750" indent="0" algn="just">
              <a:lnSpc>
                <a:spcPct val="170000"/>
              </a:lnSpc>
            </a:pPr>
            <a:r>
              <a:rPr lang="en-US" sz="1800" dirty="0">
                <a:latin typeface="Comic Sans MS" panose="030F0702030302020204" pitchFamily="66" charset="0"/>
              </a:rPr>
              <a:t>The  device  does  not  need  the  capability  or  resources  to  perform  a  join procedure.</a:t>
            </a:r>
          </a:p>
          <a:p>
            <a:pPr marL="539750" indent="0" algn="just">
              <a:lnSpc>
                <a:spcPct val="170000"/>
              </a:lnSpc>
            </a:pPr>
            <a:r>
              <a:rPr lang="en-US" sz="1800" dirty="0">
                <a:latin typeface="Comic Sans MS" panose="030F0702030302020204" pitchFamily="66" charset="0"/>
              </a:rPr>
              <a:t>The  device  does  not  need  to  decide  whether  a  join  is  necessary  at  any point, since it is never necessary.</a:t>
            </a:r>
          </a:p>
          <a:p>
            <a:pPr marL="539750" indent="0" algn="just">
              <a:lnSpc>
                <a:spcPct val="170000"/>
              </a:lnSpc>
            </a:pPr>
            <a:r>
              <a:rPr lang="en-US" sz="1800" dirty="0">
                <a:latin typeface="Comic Sans MS" panose="030F0702030302020204" pitchFamily="66" charset="0"/>
              </a:rPr>
              <a:t>No scheme is necessary to specify a unique </a:t>
            </a:r>
            <a:r>
              <a:rPr lang="en-US" sz="1800" dirty="0" err="1">
                <a:latin typeface="Comic Sans MS" panose="030F0702030302020204" pitchFamily="66" charset="0"/>
              </a:rPr>
              <a:t>DevEUI</a:t>
            </a:r>
            <a:r>
              <a:rPr lang="en-US" sz="1800" dirty="0">
                <a:latin typeface="Comic Sans MS" panose="030F0702030302020204" pitchFamily="66" charset="0"/>
              </a:rPr>
              <a:t> or </a:t>
            </a:r>
            <a:r>
              <a:rPr lang="en-US" sz="1800" dirty="0" err="1">
                <a:latin typeface="Comic Sans MS" panose="030F0702030302020204" pitchFamily="66" charset="0"/>
              </a:rPr>
              <a:t>AppKey</a:t>
            </a:r>
            <a:endParaRPr lang="en-US" sz="1800" dirty="0">
              <a:latin typeface="Comic Sans MS" panose="030F0702030302020204" pitchFamily="66" charset="0"/>
            </a:endParaRPr>
          </a:p>
          <a:p>
            <a:pPr marL="179388" indent="-179388" algn="just">
              <a:lnSpc>
                <a:spcPct val="170000"/>
              </a:lnSpc>
            </a:pPr>
            <a:r>
              <a:rPr lang="en-US" sz="1800" b="1" dirty="0">
                <a:latin typeface="Comic Sans MS" panose="030F0702030302020204" pitchFamily="66" charset="0"/>
              </a:rPr>
              <a:t> Cons:</a:t>
            </a:r>
          </a:p>
          <a:p>
            <a:pPr marL="539750" indent="0" algn="just">
              <a:lnSpc>
                <a:spcPct val="170000"/>
              </a:lnSpc>
            </a:pPr>
            <a:r>
              <a:rPr lang="en-US" sz="1800" dirty="0">
                <a:latin typeface="Comic Sans MS" panose="030F0702030302020204" pitchFamily="66" charset="0"/>
              </a:rPr>
              <a:t> The  scheme  must  be  secure  to  prevent  the  keys being obtained or derived by rogue parties. • If the device is compromised at any time, even before activation, the keys may be discovered.</a:t>
            </a:r>
          </a:p>
          <a:p>
            <a:pPr marL="539750" indent="0" algn="just">
              <a:lnSpc>
                <a:spcPct val="170000"/>
              </a:lnSpc>
            </a:pPr>
            <a:r>
              <a:rPr lang="en-US" sz="1800" dirty="0">
                <a:latin typeface="Comic Sans MS" panose="030F0702030302020204" pitchFamily="66" charset="0"/>
              </a:rPr>
              <a:t> Network settings cannot be specified at join time. </a:t>
            </a:r>
          </a:p>
          <a:p>
            <a:pPr marL="539750" indent="0" algn="just">
              <a:lnSpc>
                <a:spcPct val="170000"/>
              </a:lnSpc>
            </a:pPr>
            <a:r>
              <a:rPr lang="en-US" sz="1800" dirty="0">
                <a:latin typeface="Comic Sans MS" panose="030F0702030302020204" pitchFamily="66" charset="0"/>
              </a:rPr>
              <a:t> Events  that  warrant  a  change  of  keys  (for  example,  moving  to  a  new network,  the  device  being  compromised,  or  the  keys  being  expired) require a re-programming of the device..</a:t>
            </a:r>
          </a:p>
        </p:txBody>
      </p:sp>
    </p:spTree>
    <p:extLst>
      <p:ext uri="{BB962C8B-B14F-4D97-AF65-F5344CB8AC3E}">
        <p14:creationId xmlns:p14="http://schemas.microsoft.com/office/powerpoint/2010/main" val="4242538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Battery Lifetime</a:t>
            </a:r>
          </a:p>
        </p:txBody>
      </p:sp>
      <p:sp>
        <p:nvSpPr>
          <p:cNvPr id="4" name="Content Placeholder 2"/>
          <p:cNvSpPr>
            <a:spLocks noGrp="1"/>
          </p:cNvSpPr>
          <p:nvPr>
            <p:ph idx="1"/>
          </p:nvPr>
        </p:nvSpPr>
        <p:spPr>
          <a:xfrm>
            <a:off x="626225" y="1138426"/>
            <a:ext cx="6046125" cy="5607148"/>
          </a:xfrm>
        </p:spPr>
        <p:txBody>
          <a:bodyPr>
            <a:noAutofit/>
          </a:bodyPr>
          <a:lstStyle/>
          <a:p>
            <a:r>
              <a:rPr lang="en-US" sz="2200" dirty="0"/>
              <a:t>Synchronization network usually </a:t>
            </a:r>
            <a:r>
              <a:rPr lang="en-US" sz="2200" b="1" dirty="0"/>
              <a:t>consumes </a:t>
            </a:r>
            <a:r>
              <a:rPr lang="en-US" sz="2200" dirty="0"/>
              <a:t>significant </a:t>
            </a:r>
            <a:r>
              <a:rPr lang="en-US" sz="2200" b="1" dirty="0"/>
              <a:t>energy</a:t>
            </a:r>
            <a:r>
              <a:rPr lang="en-US" sz="2200" dirty="0"/>
              <a:t>. In </a:t>
            </a:r>
            <a:r>
              <a:rPr lang="en-US" sz="2200" dirty="0" err="1"/>
              <a:t>LoRaWAN</a:t>
            </a:r>
            <a:r>
              <a:rPr lang="en-US" sz="2200" dirty="0"/>
              <a:t>, nodes are asynchronous and communicate via </a:t>
            </a:r>
            <a:r>
              <a:rPr lang="en-US" sz="2200" b="1" dirty="0"/>
              <a:t>events </a:t>
            </a:r>
            <a:r>
              <a:rPr lang="en-US" sz="2200" dirty="0"/>
              <a:t>or in pre</a:t>
            </a:r>
            <a:r>
              <a:rPr lang="en-US" sz="2200" b="1" dirty="0"/>
              <a:t>scheduled </a:t>
            </a:r>
            <a:r>
              <a:rPr lang="en-US" sz="2200" dirty="0"/>
              <a:t>opportunities.</a:t>
            </a:r>
          </a:p>
          <a:p>
            <a:endParaRPr lang="en-US" sz="2200" dirty="0"/>
          </a:p>
          <a:p>
            <a:r>
              <a:rPr lang="en-US" sz="2200" dirty="0"/>
              <a:t>The </a:t>
            </a:r>
            <a:r>
              <a:rPr lang="en-US" sz="2200" b="1" dirty="0"/>
              <a:t>ADR </a:t>
            </a:r>
            <a:r>
              <a:rPr lang="en-US" sz="2200" dirty="0"/>
              <a:t>(Adaptive Data Rate) scheme is used for </a:t>
            </a:r>
            <a:r>
              <a:rPr lang="en-US" sz="2200" dirty="0" err="1"/>
              <a:t>LoRa</a:t>
            </a:r>
            <a:r>
              <a:rPr lang="en-US" sz="2200" dirty="0"/>
              <a:t> network infrastructures for manage the individual </a:t>
            </a:r>
            <a:r>
              <a:rPr lang="en-US" sz="2200" b="1" dirty="0"/>
              <a:t>data rates </a:t>
            </a:r>
            <a:r>
              <a:rPr lang="en-US" sz="2200" dirty="0"/>
              <a:t>and </a:t>
            </a:r>
            <a:r>
              <a:rPr lang="en-US" sz="2200" b="1" dirty="0"/>
              <a:t>maximize </a:t>
            </a:r>
            <a:r>
              <a:rPr lang="en-US" sz="2200" dirty="0"/>
              <a:t>the </a:t>
            </a:r>
            <a:r>
              <a:rPr lang="en-US" sz="2200" b="1" dirty="0"/>
              <a:t>battery life </a:t>
            </a:r>
            <a:r>
              <a:rPr lang="en-US" sz="2200" dirty="0"/>
              <a:t>of </a:t>
            </a:r>
            <a:r>
              <a:rPr lang="en-US" sz="2200" b="1" dirty="0"/>
              <a:t>each connected device </a:t>
            </a:r>
            <a:r>
              <a:rPr lang="en-US" sz="2200" dirty="0"/>
              <a:t>through RF output.</a:t>
            </a:r>
          </a:p>
          <a:p>
            <a:endParaRPr lang="en-US" sz="2200" dirty="0"/>
          </a:p>
          <a:p>
            <a:r>
              <a:rPr lang="en-US" sz="2200" dirty="0"/>
              <a:t>A recent research study performed by </a:t>
            </a:r>
            <a:r>
              <a:rPr lang="en-US" sz="2200" b="1" dirty="0"/>
              <a:t>Scientific Research Publishing</a:t>
            </a:r>
            <a:r>
              <a:rPr lang="en-US" sz="2200" dirty="0"/>
              <a:t>, </a:t>
            </a:r>
            <a:r>
              <a:rPr lang="en-US" sz="2200" dirty="0" err="1"/>
              <a:t>Inc</a:t>
            </a:r>
            <a:r>
              <a:rPr lang="en-US" sz="2200" dirty="0"/>
              <a:t> revealed that </a:t>
            </a:r>
            <a:r>
              <a:rPr lang="en-US" sz="2200" b="1" dirty="0" err="1"/>
              <a:t>LoRaWAN</a:t>
            </a:r>
            <a:r>
              <a:rPr lang="en-US" sz="2200" b="1" dirty="0"/>
              <a:t> </a:t>
            </a:r>
            <a:r>
              <a:rPr lang="en-US" sz="2200" dirty="0"/>
              <a:t>showed an </a:t>
            </a:r>
            <a:r>
              <a:rPr lang="en-US" sz="2200" b="1" dirty="0"/>
              <a:t>advantage of 3 up to 5-fold in the energy economy compared </a:t>
            </a:r>
            <a:r>
              <a:rPr lang="en-US" sz="2200" dirty="0"/>
              <a:t>to all the </a:t>
            </a:r>
            <a:r>
              <a:rPr lang="en-US" sz="2200" b="1" dirty="0"/>
              <a:t>others LPWAN </a:t>
            </a:r>
            <a:r>
              <a:rPr lang="en-US" sz="2200" dirty="0"/>
              <a:t>technologies.</a:t>
            </a:r>
            <a:endParaRPr lang="en-US" sz="2200" dirty="0">
              <a:latin typeface="Comic Sans MS" panose="030F0702030302020204" pitchFamily="66" charset="0"/>
            </a:endParaRPr>
          </a:p>
        </p:txBody>
      </p:sp>
      <p:pic>
        <p:nvPicPr>
          <p:cNvPr id="3" name="Picture 2"/>
          <p:cNvPicPr>
            <a:picLocks noChangeAspect="1"/>
          </p:cNvPicPr>
          <p:nvPr/>
        </p:nvPicPr>
        <p:blipFill>
          <a:blip r:embed="rId2"/>
          <a:stretch>
            <a:fillRect/>
          </a:stretch>
        </p:blipFill>
        <p:spPr>
          <a:xfrm>
            <a:off x="6765576" y="1138425"/>
            <a:ext cx="4439979" cy="4148469"/>
          </a:xfrm>
          <a:prstGeom prst="rect">
            <a:avLst/>
          </a:prstGeom>
        </p:spPr>
      </p:pic>
    </p:spTree>
    <p:extLst>
      <p:ext uri="{BB962C8B-B14F-4D97-AF65-F5344CB8AC3E}">
        <p14:creationId xmlns:p14="http://schemas.microsoft.com/office/powerpoint/2010/main" val="397561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itle 1"/>
          <p:cNvSpPr txBox="1">
            <a:spLocks noGrp="1"/>
          </p:cNvSpPr>
          <p:nvPr>
            <p:ph type="title"/>
          </p:nvPr>
        </p:nvSpPr>
        <p:spPr>
          <a:xfrm>
            <a:off x="700424" y="374901"/>
            <a:ext cx="10791153" cy="763526"/>
          </a:xfrm>
          <a:prstGeom prst="rect">
            <a:avLst/>
          </a:prstGeom>
        </p:spPr>
        <p:txBody>
          <a:bodyPr/>
          <a:lstStyle>
            <a:lvl1pPr algn="l">
              <a:defRPr>
                <a:latin typeface="Comic Sans MS"/>
                <a:ea typeface="Comic Sans MS"/>
                <a:cs typeface="Comic Sans MS"/>
                <a:sym typeface="Comic Sans MS"/>
              </a:defRPr>
            </a:lvl1pPr>
          </a:lstStyle>
          <a:p>
            <a:pPr rtl="0">
              <a:defRPr/>
            </a:pPr>
            <a:r>
              <a:t>LoRa End-Node</a:t>
            </a:r>
          </a:p>
        </p:txBody>
      </p:sp>
      <p:sp>
        <p:nvSpPr>
          <p:cNvPr id="256" name="Content Placeholder 2"/>
          <p:cNvSpPr txBox="1">
            <a:spLocks noGrp="1"/>
          </p:cNvSpPr>
          <p:nvPr>
            <p:ph type="body" idx="1"/>
          </p:nvPr>
        </p:nvSpPr>
        <p:spPr>
          <a:xfrm>
            <a:off x="700424" y="1302344"/>
            <a:ext cx="10791153" cy="3179716"/>
          </a:xfrm>
          <a:prstGeom prst="rect">
            <a:avLst/>
          </a:prstGeom>
        </p:spPr>
        <p:txBody>
          <a:bodyPr/>
          <a:lstStyle/>
          <a:p>
            <a:pPr marL="336042" indent="-336042" algn="just" defTabSz="896111" rtl="0">
              <a:lnSpc>
                <a:spcPct val="170000"/>
              </a:lnSpc>
              <a:spcBef>
                <a:spcPts val="300"/>
              </a:spcBef>
              <a:defRPr sz="1666">
                <a:latin typeface="Comic Sans MS"/>
                <a:ea typeface="Comic Sans MS"/>
                <a:cs typeface="Comic Sans MS"/>
                <a:sym typeface="Comic Sans MS"/>
              </a:defRPr>
            </a:pPr>
            <a:r>
              <a:t>A LoRa end node consists of 2 parts:</a:t>
            </a:r>
          </a:p>
          <a:p>
            <a:pPr marL="353155" indent="-17113" algn="just" defTabSz="896111" rtl="0">
              <a:lnSpc>
                <a:spcPct val="170000"/>
              </a:lnSpc>
              <a:spcBef>
                <a:spcPts val="300"/>
              </a:spcBef>
              <a:defRPr sz="1666">
                <a:latin typeface="Comic Sans MS"/>
                <a:ea typeface="Comic Sans MS"/>
                <a:cs typeface="Comic Sans MS"/>
                <a:sym typeface="Comic Sans MS"/>
              </a:defRPr>
            </a:pPr>
            <a:r>
              <a:t> A radio module with antenna.</a:t>
            </a:r>
          </a:p>
          <a:p>
            <a:pPr marL="353155" indent="-17113" algn="just" defTabSz="896111" rtl="0">
              <a:lnSpc>
                <a:spcPct val="170000"/>
              </a:lnSpc>
              <a:spcBef>
                <a:spcPts val="300"/>
              </a:spcBef>
              <a:defRPr sz="1666">
                <a:latin typeface="Comic Sans MS"/>
                <a:ea typeface="Comic Sans MS"/>
                <a:cs typeface="Comic Sans MS"/>
                <a:sym typeface="Comic Sans MS"/>
              </a:defRPr>
            </a:pPr>
            <a:r>
              <a:t> A microprocessor to process for example the sensor data.</a:t>
            </a:r>
          </a:p>
          <a:p>
            <a:pPr marL="336042" indent="-336042" algn="just" defTabSz="896111" rtl="0">
              <a:lnSpc>
                <a:spcPct val="170000"/>
              </a:lnSpc>
              <a:spcBef>
                <a:spcPts val="300"/>
              </a:spcBef>
              <a:defRPr sz="1666">
                <a:latin typeface="Comic Sans MS"/>
                <a:ea typeface="Comic Sans MS"/>
                <a:cs typeface="Comic Sans MS"/>
                <a:sym typeface="Comic Sans MS"/>
              </a:defRPr>
            </a:pPr>
            <a:r>
              <a:t>End nodes are often battery powered.</a:t>
            </a:r>
          </a:p>
          <a:p>
            <a:pPr marL="336042" indent="-336042" algn="just" defTabSz="896111" rtl="0">
              <a:lnSpc>
                <a:spcPct val="170000"/>
              </a:lnSpc>
              <a:spcBef>
                <a:spcPts val="300"/>
              </a:spcBef>
              <a:defRPr sz="1666">
                <a:latin typeface="Comic Sans MS"/>
                <a:ea typeface="Comic Sans MS"/>
                <a:cs typeface="Comic Sans MS"/>
                <a:sym typeface="Comic Sans MS"/>
              </a:defRPr>
            </a:pPr>
            <a:r>
              <a:t>A LoRa device (end node) has a wireless transceiver. If this device also has sensors, this device acts as a remote sensor. Such a device is called a mote, short for remote.</a:t>
            </a:r>
          </a:p>
        </p:txBody>
      </p:sp>
      <p:pic>
        <p:nvPicPr>
          <p:cNvPr id="257" name="Picture 7" descr="Picture 7"/>
          <p:cNvPicPr>
            <a:picLocks noChangeAspect="1"/>
          </p:cNvPicPr>
          <p:nvPr/>
        </p:nvPicPr>
        <p:blipFill>
          <a:blip r:embed="rId2"/>
          <a:stretch>
            <a:fillRect/>
          </a:stretch>
        </p:blipFill>
        <p:spPr>
          <a:xfrm>
            <a:off x="7976195" y="4675957"/>
            <a:ext cx="2771754" cy="1988668"/>
          </a:xfrm>
          <a:prstGeom prst="rect">
            <a:avLst/>
          </a:prstGeom>
          <a:ln w="12700">
            <a:miter lim="400000"/>
          </a:ln>
        </p:spPr>
      </p:pic>
      <p:sp>
        <p:nvSpPr>
          <p:cNvPr id="258" name="Straight Arrow Connector 9"/>
          <p:cNvSpPr/>
          <p:nvPr/>
        </p:nvSpPr>
        <p:spPr>
          <a:xfrm flipV="1">
            <a:off x="6625652" y="5351488"/>
            <a:ext cx="2218546" cy="14991"/>
          </a:xfrm>
          <a:prstGeom prst="line">
            <a:avLst/>
          </a:prstGeom>
          <a:ln w="38100">
            <a:solidFill>
              <a:srgbClr val="4A7EBB"/>
            </a:solidFill>
            <a:tailEnd type="triangle"/>
          </a:ln>
        </p:spPr>
        <p:txBody>
          <a:bodyPr lIns="45719" rIns="45719"/>
          <a:lstStyle/>
          <a:p>
            <a:endParaRPr/>
          </a:p>
        </p:txBody>
      </p:sp>
      <p:sp>
        <p:nvSpPr>
          <p:cNvPr id="259" name="Rectangle 10"/>
          <p:cNvSpPr txBox="1"/>
          <p:nvPr/>
        </p:nvSpPr>
        <p:spPr>
          <a:xfrm>
            <a:off x="5037590" y="5181813"/>
            <a:ext cx="1644066"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b="1">
                <a:solidFill>
                  <a:srgbClr val="535353"/>
                </a:solidFill>
                <a:latin typeface="Gill Sans"/>
                <a:ea typeface="Gill Sans"/>
                <a:cs typeface="Gill Sans"/>
                <a:sym typeface="Gill Sans"/>
              </a:defRPr>
            </a:lvl1pPr>
          </a:lstStyle>
          <a:p>
            <a:r>
              <a:t>radio module</a:t>
            </a:r>
          </a:p>
        </p:txBody>
      </p:sp>
      <p:sp>
        <p:nvSpPr>
          <p:cNvPr id="260" name="Straight Arrow Connector 11"/>
          <p:cNvSpPr/>
          <p:nvPr/>
        </p:nvSpPr>
        <p:spPr>
          <a:xfrm>
            <a:off x="9856033" y="4439480"/>
            <a:ext cx="371816" cy="742333"/>
          </a:xfrm>
          <a:prstGeom prst="line">
            <a:avLst/>
          </a:prstGeom>
          <a:ln w="38100">
            <a:solidFill>
              <a:srgbClr val="4A7EBB"/>
            </a:solidFill>
            <a:tailEnd type="triangle"/>
          </a:ln>
        </p:spPr>
        <p:txBody>
          <a:bodyPr lIns="45719" rIns="45719"/>
          <a:lstStyle/>
          <a:p>
            <a:endParaRPr/>
          </a:p>
        </p:txBody>
      </p:sp>
      <p:sp>
        <p:nvSpPr>
          <p:cNvPr id="261" name="Rectangle 14"/>
          <p:cNvSpPr txBox="1"/>
          <p:nvPr/>
        </p:nvSpPr>
        <p:spPr>
          <a:xfrm>
            <a:off x="8877759" y="3968860"/>
            <a:ext cx="1969329"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b="1">
                <a:solidFill>
                  <a:srgbClr val="535353"/>
                </a:solidFill>
                <a:latin typeface="Gill Sans"/>
                <a:ea typeface="Gill Sans"/>
                <a:cs typeface="Gill Sans"/>
                <a:sym typeface="Gill Sans"/>
              </a:defRPr>
            </a:lvl1pPr>
          </a:lstStyle>
          <a:p>
            <a:r>
              <a:t>printed antenna</a:t>
            </a:r>
          </a:p>
        </p:txBody>
      </p:sp>
      <p:sp>
        <p:nvSpPr>
          <p:cNvPr id="262" name="Straight Arrow Connector 15"/>
          <p:cNvSpPr/>
          <p:nvPr/>
        </p:nvSpPr>
        <p:spPr>
          <a:xfrm flipV="1">
            <a:off x="7143525" y="5993065"/>
            <a:ext cx="2218547" cy="14991"/>
          </a:xfrm>
          <a:prstGeom prst="line">
            <a:avLst/>
          </a:prstGeom>
          <a:ln w="38100">
            <a:solidFill>
              <a:srgbClr val="4A7EBB"/>
            </a:solidFill>
            <a:tailEnd type="triangle"/>
          </a:ln>
        </p:spPr>
        <p:txBody>
          <a:bodyPr lIns="45719" rIns="45719"/>
          <a:lstStyle/>
          <a:p>
            <a:endParaRPr/>
          </a:p>
        </p:txBody>
      </p:sp>
      <p:sp>
        <p:nvSpPr>
          <p:cNvPr id="263" name="Rectangle 16"/>
          <p:cNvSpPr txBox="1"/>
          <p:nvPr/>
        </p:nvSpPr>
        <p:spPr>
          <a:xfrm>
            <a:off x="5177352" y="5857344"/>
            <a:ext cx="1894990"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b="1">
                <a:solidFill>
                  <a:srgbClr val="535353"/>
                </a:solidFill>
                <a:latin typeface="Gill Sans"/>
                <a:ea typeface="Gill Sans"/>
                <a:cs typeface="Gill Sans"/>
                <a:sym typeface="Gill Sans"/>
              </a:defRPr>
            </a:lvl1pPr>
          </a:lstStyle>
          <a:p>
            <a:r>
              <a:t>microprocessor</a:t>
            </a:r>
          </a:p>
        </p:txBody>
      </p:sp>
    </p:spTree>
    <p:extLst>
      <p:ext uri="{BB962C8B-B14F-4D97-AF65-F5344CB8AC3E}">
        <p14:creationId xmlns:p14="http://schemas.microsoft.com/office/powerpoint/2010/main" val="1537538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F04D1148-F6B9-4B48-9394-9C0D0778EF7D}" vid="{BA70EDF9-374D-4B51-AE0D-8ED78ACEA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47400</TotalTime>
  <Words>9388</Words>
  <Application>Microsoft Office PowerPoint</Application>
  <PresentationFormat>Widescreen</PresentationFormat>
  <Paragraphs>619</Paragraphs>
  <Slides>88</Slides>
  <Notes>22</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Calibri</vt:lpstr>
      <vt:lpstr>Comic Sans MS</vt:lpstr>
      <vt:lpstr>Courier New</vt:lpstr>
      <vt:lpstr>Gill Sans</vt:lpstr>
      <vt:lpstr>Hack</vt:lpstr>
      <vt:lpstr>Lato</vt:lpstr>
      <vt:lpstr>Lucida Grande</vt:lpstr>
      <vt:lpstr>Times Roman</vt:lpstr>
      <vt:lpstr>Theme2</vt:lpstr>
      <vt:lpstr>Physical and Link Layers Protocols- LoRaWAN</vt:lpstr>
      <vt:lpstr>Physical and Link Layers Protocols- LoRaWAN</vt:lpstr>
      <vt:lpstr>LoRaWAN-Standardization and Alliances</vt:lpstr>
      <vt:lpstr>LoRaWAN-Standardization and Alliances</vt:lpstr>
      <vt:lpstr>LoRa Specification</vt:lpstr>
      <vt:lpstr>LoRaWAN- Topology</vt:lpstr>
      <vt:lpstr>LoRaWAN- Topology</vt:lpstr>
      <vt:lpstr>LoRaWAN- Topology</vt:lpstr>
      <vt:lpstr>LoRa End-Node</vt:lpstr>
      <vt:lpstr>LoRa Gateway</vt:lpstr>
      <vt:lpstr>LoRaWAN: Specification</vt:lpstr>
      <vt:lpstr>LoRaWAN- How It Works?</vt:lpstr>
      <vt:lpstr>LoRaWAN- Topology</vt:lpstr>
      <vt:lpstr>LoRaWAN- Topology</vt:lpstr>
      <vt:lpstr>LoRaWAN- Topology</vt:lpstr>
      <vt:lpstr>LoRaWAN- Topology</vt:lpstr>
      <vt:lpstr>LoRaWAN Protocol</vt:lpstr>
      <vt:lpstr>Few Use Cases Using LoRa Technology</vt:lpstr>
      <vt:lpstr>Few Use Cases Using LoRa Technology</vt:lpstr>
      <vt:lpstr>Few Use Cases Using LoRa Technology</vt:lpstr>
      <vt:lpstr>LoRaWAN Use Case- Parking Occupancy </vt:lpstr>
      <vt:lpstr>LoRaWAN Use Case- Smart Lighting</vt:lpstr>
      <vt:lpstr>LoRaWAN Use Case- Asset Management</vt:lpstr>
      <vt:lpstr>LoRaWAN Use Case- Smart Waste Management</vt:lpstr>
      <vt:lpstr>LoRaWAN Use Case- Smart Environment</vt:lpstr>
      <vt:lpstr>LoRaWAN Use Case- Cold Storage Monitoring</vt:lpstr>
      <vt:lpstr>LoRaWAN- Physical Layer</vt:lpstr>
      <vt:lpstr>Changing Frequency for Every Transmission</vt:lpstr>
      <vt:lpstr>Dwell Time &amp; Hop Time</vt:lpstr>
      <vt:lpstr>ISM Band and Duty Cycle</vt:lpstr>
      <vt:lpstr>Time on Air (ToA)</vt:lpstr>
      <vt:lpstr>Time on Air (ToA)</vt:lpstr>
      <vt:lpstr>Duty Cycle</vt:lpstr>
      <vt:lpstr>Duty Cycle</vt:lpstr>
      <vt:lpstr>Duty Cycle</vt:lpstr>
      <vt:lpstr>LoRaWAN- Physical Layer</vt:lpstr>
      <vt:lpstr>LoRaWAN- Physical Layer</vt:lpstr>
      <vt:lpstr>LoRaWAN- Physical Layer: Chirps</vt:lpstr>
      <vt:lpstr>LoRaWAN- Physical Layer</vt:lpstr>
      <vt:lpstr>LoRaWAN- Physical Layer</vt:lpstr>
      <vt:lpstr>LoRaWAN- Physical Layer</vt:lpstr>
      <vt:lpstr>LoRaWAN- Physical Layer</vt:lpstr>
      <vt:lpstr>LoRaWAN- Physical Layer: Chirps</vt:lpstr>
      <vt:lpstr>LoRaWAN- Physical Layer: Chirps</vt:lpstr>
      <vt:lpstr>LoRaWAN- Physical Layer</vt:lpstr>
      <vt:lpstr>LoRaWAN- Physical Layer</vt:lpstr>
      <vt:lpstr>LoRaWAN- Physical Layer</vt:lpstr>
      <vt:lpstr>LoRaWAN- Physical Layer</vt:lpstr>
      <vt:lpstr>LoRaWAN- Physical Layer: EU863-870 Frequency and Sub-bands</vt:lpstr>
      <vt:lpstr>LoRaWAN- Physical Layer: Bandwidth </vt:lpstr>
      <vt:lpstr>LoRaWAN- Physical Layer: Carriers Frequency and Bandwidth </vt:lpstr>
      <vt:lpstr>LoRaWAN- Physical Layer</vt:lpstr>
      <vt:lpstr>LoRaWAN- Physical Layer</vt:lpstr>
      <vt:lpstr>LoRaWAN- Physical Layer</vt:lpstr>
      <vt:lpstr>LoRaWAN- Physical Layer</vt:lpstr>
      <vt:lpstr>LoRaWAN- Physical Layer</vt:lpstr>
      <vt:lpstr>Time on Air</vt:lpstr>
      <vt:lpstr>LoRaWAN- Physical Layer</vt:lpstr>
      <vt:lpstr>LoRaWAN- Adaptive Data Rate</vt:lpstr>
      <vt:lpstr>Adaptive Data Rate</vt:lpstr>
      <vt:lpstr>LoRaWAN- Adaptive Data Rate</vt:lpstr>
      <vt:lpstr>LoRaWAN- MAC Layer</vt:lpstr>
      <vt:lpstr>LoRaWAN- MAC Layer</vt:lpstr>
      <vt:lpstr>LoRaWAN Device Classes</vt:lpstr>
      <vt:lpstr>CLASS A</vt:lpstr>
      <vt:lpstr>CLASS B</vt:lpstr>
      <vt:lpstr>CLASS C</vt:lpstr>
      <vt:lpstr>LoRaWAN Device Classes</vt:lpstr>
      <vt:lpstr>LoRaWAN Device Classes</vt:lpstr>
      <vt:lpstr>LorRa Packet Format</vt:lpstr>
      <vt:lpstr>LorRa Frame Format</vt:lpstr>
      <vt:lpstr>LorRa Packet Format</vt:lpstr>
      <vt:lpstr>LorRa Packet Format</vt:lpstr>
      <vt:lpstr>LoRaWAN- MAC Layer</vt:lpstr>
      <vt:lpstr>Direct Communication Between Devices</vt:lpstr>
      <vt:lpstr>LoRaWAN- Security</vt:lpstr>
      <vt:lpstr>LoRaWAN- Security</vt:lpstr>
      <vt:lpstr>IoT wireless technologies overview</vt:lpstr>
      <vt:lpstr>LoRaWAN- Security</vt:lpstr>
      <vt:lpstr>LoRaWAN- Security</vt:lpstr>
      <vt:lpstr>LoRaWAN- Security</vt:lpstr>
      <vt:lpstr>LoRaWAN- Security</vt:lpstr>
      <vt:lpstr>LoRaWAN- Security</vt:lpstr>
      <vt:lpstr>LoRaWAN- OTAA Activation Method </vt:lpstr>
      <vt:lpstr>LoRaWAN- OTTA Activation Method</vt:lpstr>
      <vt:lpstr>LoRaWAN- ABP Activation Method </vt:lpstr>
      <vt:lpstr>LoRaWAN- ABP Activation Method </vt:lpstr>
      <vt:lpstr>LoRaWAN- Battery Lifetime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 Kazemi</dc:creator>
  <cp:lastModifiedBy>Mehdi</cp:lastModifiedBy>
  <cp:revision>853</cp:revision>
  <cp:lastPrinted>2021-04-11T06:17:11Z</cp:lastPrinted>
  <dcterms:created xsi:type="dcterms:W3CDTF">2019-12-10T09:27:43Z</dcterms:created>
  <dcterms:modified xsi:type="dcterms:W3CDTF">2021-05-09T06:04:35Z</dcterms:modified>
</cp:coreProperties>
</file>